
<file path=[Content_Types].xml><?xml version="1.0" encoding="utf-8"?>
<Types xmlns="http://schemas.openxmlformats.org/package/2006/content-types">
  <Default Extension="docx" ContentType="application/vnd.openxmlformats-officedocument.wordprocessingml.documen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modernComment_193_F6FC1DA5.xml" ContentType="application/vnd.ms-powerpoint.comments+xml"/>
  <Override PartName="/ppt/comments/modernComment_194_4E92FE58.xml" ContentType="application/vnd.ms-powerpoint.comments+xml"/>
  <Override PartName="/ppt/comments/modernComment_195_D138ED79.xml" ContentType="application/vnd.ms-powerpoint.comments+xml"/>
  <Override PartName="/ppt/comments/modernComment_1AA_7815BC48.xml" ContentType="application/vnd.ms-powerpoint.comments+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6"/>
  </p:notesMasterIdLst>
  <p:handoutMasterIdLst>
    <p:handoutMasterId r:id="rId47"/>
  </p:handoutMasterIdLst>
  <p:sldIdLst>
    <p:sldId id="420" r:id="rId5"/>
    <p:sldId id="421" r:id="rId6"/>
    <p:sldId id="422" r:id="rId7"/>
    <p:sldId id="423" r:id="rId8"/>
    <p:sldId id="424" r:id="rId9"/>
    <p:sldId id="384" r:id="rId10"/>
    <p:sldId id="385" r:id="rId11"/>
    <p:sldId id="386" r:id="rId12"/>
    <p:sldId id="387" r:id="rId13"/>
    <p:sldId id="388" r:id="rId14"/>
    <p:sldId id="389" r:id="rId15"/>
    <p:sldId id="390" r:id="rId16"/>
    <p:sldId id="391" r:id="rId17"/>
    <p:sldId id="392" r:id="rId18"/>
    <p:sldId id="394" r:id="rId19"/>
    <p:sldId id="395" r:id="rId20"/>
    <p:sldId id="396" r:id="rId21"/>
    <p:sldId id="397" r:id="rId22"/>
    <p:sldId id="398" r:id="rId23"/>
    <p:sldId id="399" r:id="rId24"/>
    <p:sldId id="400" r:id="rId25"/>
    <p:sldId id="401" r:id="rId26"/>
    <p:sldId id="402" r:id="rId27"/>
    <p:sldId id="403" r:id="rId28"/>
    <p:sldId id="404" r:id="rId29"/>
    <p:sldId id="405" r:id="rId30"/>
    <p:sldId id="406" r:id="rId31"/>
    <p:sldId id="407" r:id="rId32"/>
    <p:sldId id="408" r:id="rId33"/>
    <p:sldId id="409" r:id="rId34"/>
    <p:sldId id="410" r:id="rId35"/>
    <p:sldId id="426" r:id="rId36"/>
    <p:sldId id="411" r:id="rId37"/>
    <p:sldId id="412" r:id="rId38"/>
    <p:sldId id="413" r:id="rId39"/>
    <p:sldId id="414" r:id="rId40"/>
    <p:sldId id="415" r:id="rId41"/>
    <p:sldId id="416" r:id="rId42"/>
    <p:sldId id="417" r:id="rId43"/>
    <p:sldId id="418" r:id="rId44"/>
    <p:sldId id="419" r:id="rId45"/>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D1857E-A8EF-E649-3815-59AA5CB9A50F}" name="Oliveri, Shauna" initials="OS" userId="S::soliveri@uic.edu::3db6ff54-3691-4062-bdde-cc4c7fd7f76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88AC"/>
    <a:srgbClr val="3F6CAF"/>
    <a:srgbClr val="9E353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D0150D-8410-40C7-BC6F-FB4E5782A458}" v="211" dt="2022-05-31T18:35:34.228"/>
    <p1510:client id="{33E76B0F-4F49-4B57-906C-3F0E3FF518C1}" v="36" dt="2022-05-24T19:18:00.772"/>
    <p1510:client id="{46B3CA8D-E173-428A-859A-49DE04F5C9D3}" v="65" dt="2022-05-24T17:37:30.932"/>
    <p1510:client id="{55D97C52-BF88-49BE-AF91-1BB9B57D4A99}" v="483" dt="2022-05-31T18:22:58.064"/>
    <p1510:client id="{9E79B504-CEA0-C215-7B08-6713E4810DE4}" v="173" dt="2022-05-31T18:37:28.8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1904"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omments/modernComment_193_F6FC1DA5.xml><?xml version="1.0" encoding="utf-8"?>
<p188:cmLst xmlns:a="http://schemas.openxmlformats.org/drawingml/2006/main" xmlns:r="http://schemas.openxmlformats.org/officeDocument/2006/relationships" xmlns:p188="http://schemas.microsoft.com/office/powerpoint/2018/8/main">
  <p188:cm id="{D8A7F65F-8CE6-422F-836A-BB6EDC7ED157}" authorId="{22D1857E-A8EF-E649-3815-59AA5CB9A50F}" created="2022-05-24T17:11:06.290">
    <pc:sldMkLst xmlns:pc="http://schemas.microsoft.com/office/powerpoint/2013/main/command">
      <pc:docMk/>
      <pc:sldMk cId="4143717797" sldId="403"/>
    </pc:sldMkLst>
    <p188:replyLst>
      <p188:reply id="{5A075578-5E10-4E87-A8E8-ED5022AD15BE}" authorId="{22D1857E-A8EF-E649-3815-59AA5CB9A50F}" created="2022-05-24T17:35:23.385">
        <p188:txBody>
          <a:bodyPr/>
          <a:lstStyle/>
          <a:p>
            <a:r>
              <a:rPr lang="en-US"/>
              <a:t>Jane comment maybe we leave the exact volume out of the slide so we don't have to worry about updating it in the near future.. what do you all think about saying something along the lines of "one of the four major living donation transplant centers in Chicago" (Or whatever the number of total big centers are in our area)</a:t>
            </a:r>
          </a:p>
        </p188:txBody>
      </p188:reply>
      <p188:reply id="{DFA0C233-DD12-4125-95AA-AF65A2B5D3D3}" authorId="{22D1857E-A8EF-E649-3815-59AA5CB9A50F}" created="2022-05-24T19:15:59.758">
        <p188:txBody>
          <a:bodyPr/>
          <a:lstStyle/>
          <a:p>
            <a:r>
              <a:rPr lang="en-US"/>
              <a:t>Anita comment I know that Northwestern and U of Minnesota did more living donor transplants than we did last year, so I would say we have one of the most active or one of the largest living donor programs in the region and perhaps that we have a more lenient BMI limit for donors than many other centers in the area.</a:t>
            </a:r>
          </a:p>
        </p188:txBody>
      </p188:reply>
    </p188:replyLst>
    <p188:txBody>
      <a:bodyPr/>
      <a:lstStyle/>
      <a:p>
        <a:r>
          <a:rPr lang="en-US"/>
          <a:t>Updated volume status. Are we the busiest now? </a:t>
        </a:r>
      </a:p>
    </p188:txBody>
  </p188:cm>
</p188:cmLst>
</file>

<file path=ppt/comments/modernComment_194_4E92FE58.xml><?xml version="1.0" encoding="utf-8"?>
<p188:cmLst xmlns:a="http://schemas.openxmlformats.org/drawingml/2006/main" xmlns:r="http://schemas.openxmlformats.org/officeDocument/2006/relationships" xmlns:p188="http://schemas.microsoft.com/office/powerpoint/2018/8/main">
  <p188:cm id="{A7F56556-DC28-4F4D-B637-A3BC27AE7828}" authorId="{22D1857E-A8EF-E649-3815-59AA5CB9A50F}" created="2022-05-24T17:09:27.340">
    <pc:sldMkLst xmlns:pc="http://schemas.microsoft.com/office/powerpoint/2013/main/command">
      <pc:docMk/>
      <pc:sldMk cId="1318256216" sldId="404"/>
    </pc:sldMkLst>
    <p188:replyLst>
      <p188:reply id="{83ED7AF0-AC9D-4287-BFD8-07D4AFD7B5E7}" authorId="{22D1857E-A8EF-E649-3815-59AA5CB9A50F}" created="2022-05-24T19:18:00.772">
        <p188:txBody>
          <a:bodyPr/>
          <a:lstStyle/>
          <a:p>
            <a:r>
              <a:rPr lang="en-US"/>
              <a:t>per Grace</a:t>
            </a:r>
          </a:p>
        </p188:txBody>
      </p188:reply>
    </p188:replyLst>
    <p188:txBody>
      <a:bodyPr/>
      <a:lstStyle/>
      <a:p>
        <a:r>
          <a:rPr lang="en-US"/>
          <a:t>Needs to be reworded</a:t>
        </a:r>
      </a:p>
    </p188:txBody>
  </p188:cm>
</p188:cmLst>
</file>

<file path=ppt/comments/modernComment_195_D138ED79.xml><?xml version="1.0" encoding="utf-8"?>
<p188:cmLst xmlns:a="http://schemas.openxmlformats.org/drawingml/2006/main" xmlns:r="http://schemas.openxmlformats.org/officeDocument/2006/relationships" xmlns:p188="http://schemas.microsoft.com/office/powerpoint/2018/8/main">
  <p188:cm id="{4C05C5BA-A467-46FE-B052-B72E069A5783}" authorId="{22D1857E-A8EF-E649-3815-59AA5CB9A50F}" created="2022-05-24T17:13:40.997">
    <pc:sldMkLst xmlns:pc="http://schemas.microsoft.com/office/powerpoint/2013/main/command">
      <pc:docMk/>
      <pc:sldMk cId="3510168953" sldId="405"/>
    </pc:sldMkLst>
    <p188:txBody>
      <a:bodyPr/>
      <a:lstStyle/>
      <a:p>
        <a:r>
          <a:rPr lang="en-US"/>
          <a:t>update</a:t>
        </a:r>
      </a:p>
    </p188:txBody>
  </p188:cm>
</p188:cmLst>
</file>

<file path=ppt/comments/modernComment_1AA_7815BC48.xml><?xml version="1.0" encoding="utf-8"?>
<p188:cmLst xmlns:a="http://schemas.openxmlformats.org/drawingml/2006/main" xmlns:r="http://schemas.openxmlformats.org/officeDocument/2006/relationships" xmlns:p188="http://schemas.microsoft.com/office/powerpoint/2018/8/main">
  <p188:cm id="{EF61D2B2-9E17-4D28-9F8D-FD1BE5433217}" authorId="{22D1857E-A8EF-E649-3815-59AA5CB9A50F}" created="2022-05-24T17:14:21.602">
    <pc:sldMkLst xmlns:pc="http://schemas.microsoft.com/office/powerpoint/2013/main/command">
      <pc:docMk/>
      <pc:sldMk cId="2014690376" sldId="426"/>
    </pc:sldMkLst>
    <p188:txBody>
      <a:bodyPr/>
      <a:lstStyle/>
      <a:p>
        <a:r>
          <a:rPr lang="en-US"/>
          <a:t>New suggested slide per UAC </a:t>
        </a:r>
      </a:p>
    </p188:txBody>
  </p188:cm>
</p188:cmLst>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DE2C55-116C-46B5-B96C-FB4FA354BF5B}"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lang="es"/>
        </a:p>
      </dgm:t>
    </dgm:pt>
    <dgm:pt modelId="{5F802B81-19EF-4A30-AF03-CE9FE4C79F89}">
      <dgm:prSet/>
      <dgm:spPr>
        <a:solidFill>
          <a:srgbClr val="00A8C1"/>
        </a:solidFill>
      </dgm:spPr>
      <dgm:t>
        <a:bodyPr/>
        <a:lstStyle/>
        <a:p>
          <a:pPr algn="l" rtl="0"/>
          <a:r>
            <a:rPr lang="es" b="0" i="0" u="none" baseline="0" dirty="0">
              <a:latin typeface="Arial" panose="020B0604020202020204" pitchFamily="34" charset="0"/>
              <a:ea typeface="Arial" panose="020B0604020202020204" pitchFamily="34" charset="0"/>
              <a:cs typeface="Arial" panose="020B0604020202020204" pitchFamily="34" charset="0"/>
            </a:rPr>
            <a:t>Registro del paciente</a:t>
          </a:r>
        </a:p>
      </dgm:t>
    </dgm:pt>
    <dgm:pt modelId="{8E957B56-6336-49F7-B565-829DD69C27F5}" type="parTrans" cxnId="{B673229C-94EF-4067-86ED-2C87AB140063}">
      <dgm:prSet/>
      <dgm:spPr/>
      <dgm:t>
        <a:bodyPr/>
        <a:lstStyle/>
        <a:p>
          <a:endParaRPr lang="es"/>
        </a:p>
      </dgm:t>
    </dgm:pt>
    <dgm:pt modelId="{EF3D73C5-27CB-44E3-B7DD-D9386F721198}" type="sibTrans" cxnId="{B673229C-94EF-4067-86ED-2C87AB140063}">
      <dgm:prSet/>
      <dgm:spPr/>
      <dgm:t>
        <a:bodyPr/>
        <a:lstStyle/>
        <a:p>
          <a:endParaRPr lang="es"/>
        </a:p>
      </dgm:t>
    </dgm:pt>
    <dgm:pt modelId="{F333DCE5-6FB6-4C1B-9EB4-69D4286E8C09}">
      <dgm:prSet/>
      <dgm:spPr>
        <a:solidFill>
          <a:srgbClr val="00A8C1"/>
        </a:solidFill>
      </dgm:spPr>
      <dgm:t>
        <a:bodyPr/>
        <a:lstStyle/>
        <a:p>
          <a:pPr algn="l" rtl="0"/>
          <a:r>
            <a:rPr lang="es" b="0" i="0" u="none" baseline="0" dirty="0">
              <a:latin typeface="Arial" panose="020B0604020202020204" pitchFamily="34" charset="0"/>
              <a:ea typeface="Arial" panose="020B0604020202020204" pitchFamily="34" charset="0"/>
              <a:cs typeface="Arial" panose="020B0604020202020204" pitchFamily="34" charset="0"/>
            </a:rPr>
            <a:t>Evaluación por teléfono</a:t>
          </a:r>
        </a:p>
      </dgm:t>
    </dgm:pt>
    <dgm:pt modelId="{C080CC81-376B-4AB2-A3F1-FF5F2FC34A07}" type="parTrans" cxnId="{0134E3DC-A865-430D-835B-499D1372DADE}">
      <dgm:prSet/>
      <dgm:spPr/>
      <dgm:t>
        <a:bodyPr/>
        <a:lstStyle/>
        <a:p>
          <a:endParaRPr lang="es"/>
        </a:p>
      </dgm:t>
    </dgm:pt>
    <dgm:pt modelId="{1008D922-1742-482C-868F-180AB92719BD}" type="sibTrans" cxnId="{0134E3DC-A865-430D-835B-499D1372DADE}">
      <dgm:prSet/>
      <dgm:spPr/>
      <dgm:t>
        <a:bodyPr/>
        <a:lstStyle/>
        <a:p>
          <a:endParaRPr lang="es"/>
        </a:p>
      </dgm:t>
    </dgm:pt>
    <dgm:pt modelId="{B57A275D-7F70-48CD-B323-BAB45B4D891F}">
      <dgm:prSet/>
      <dgm:spPr>
        <a:solidFill>
          <a:srgbClr val="00A8C1"/>
        </a:solidFill>
      </dgm:spPr>
      <dgm:t>
        <a:bodyPr/>
        <a:lstStyle/>
        <a:p>
          <a:pPr algn="l" rtl="0"/>
          <a:r>
            <a:rPr lang="es" b="0" i="0" u="none" baseline="0">
              <a:latin typeface="Arial" panose="020B0604020202020204" pitchFamily="34" charset="0"/>
              <a:ea typeface="Arial" panose="020B0604020202020204" pitchFamily="34" charset="0"/>
              <a:cs typeface="Arial" panose="020B0604020202020204" pitchFamily="34" charset="0"/>
            </a:rPr>
            <a:t>Autorización financiera</a:t>
          </a:r>
        </a:p>
      </dgm:t>
    </dgm:pt>
    <dgm:pt modelId="{AFA26743-CF2A-4DC0-AAAE-01244E973EE4}" type="parTrans" cxnId="{4728CCF6-1EB7-491F-B017-D4262AD49546}">
      <dgm:prSet/>
      <dgm:spPr/>
      <dgm:t>
        <a:bodyPr/>
        <a:lstStyle/>
        <a:p>
          <a:endParaRPr lang="es"/>
        </a:p>
      </dgm:t>
    </dgm:pt>
    <dgm:pt modelId="{80961AAF-862C-4571-A2A4-4D44DA5B6218}" type="sibTrans" cxnId="{4728CCF6-1EB7-491F-B017-D4262AD49546}">
      <dgm:prSet/>
      <dgm:spPr/>
      <dgm:t>
        <a:bodyPr/>
        <a:lstStyle/>
        <a:p>
          <a:endParaRPr lang="es"/>
        </a:p>
      </dgm:t>
    </dgm:pt>
    <dgm:pt modelId="{7FC344DD-5CC2-46A9-938D-993C897DDF0D}">
      <dgm:prSet/>
      <dgm:spPr>
        <a:solidFill>
          <a:srgbClr val="00A8C1"/>
        </a:solidFill>
      </dgm:spPr>
      <dgm:t>
        <a:bodyPr/>
        <a:lstStyle/>
        <a:p>
          <a:pPr algn="l" rtl="0"/>
          <a:r>
            <a:rPr lang="es" b="0" i="0" u="none" baseline="0" dirty="0">
              <a:latin typeface="Arial" panose="020B0604020202020204" pitchFamily="34" charset="0"/>
              <a:ea typeface="Arial" panose="020B0604020202020204" pitchFamily="34" charset="0"/>
              <a:cs typeface="Arial" panose="020B0604020202020204" pitchFamily="34" charset="0"/>
            </a:rPr>
            <a:t>Consulta con el equipo de trasplante</a:t>
          </a:r>
        </a:p>
      </dgm:t>
    </dgm:pt>
    <dgm:pt modelId="{FA8840A3-06CB-4BE2-AAE0-F06CCEB7C5C4}" type="parTrans" cxnId="{B03DB669-97F2-4E59-98D1-12B531365063}">
      <dgm:prSet/>
      <dgm:spPr/>
      <dgm:t>
        <a:bodyPr/>
        <a:lstStyle/>
        <a:p>
          <a:endParaRPr lang="es"/>
        </a:p>
      </dgm:t>
    </dgm:pt>
    <dgm:pt modelId="{AB0323A3-BF33-4A13-BDF6-FC9FA5A7E1E0}" type="sibTrans" cxnId="{B03DB669-97F2-4E59-98D1-12B531365063}">
      <dgm:prSet/>
      <dgm:spPr/>
      <dgm:t>
        <a:bodyPr/>
        <a:lstStyle/>
        <a:p>
          <a:endParaRPr lang="es"/>
        </a:p>
      </dgm:t>
    </dgm:pt>
    <dgm:pt modelId="{D9736347-A235-4496-8650-3EF568A79EA4}">
      <dgm:prSet/>
      <dgm:spPr>
        <a:solidFill>
          <a:srgbClr val="00A8C1"/>
        </a:solidFill>
      </dgm:spPr>
      <dgm:t>
        <a:bodyPr/>
        <a:lstStyle/>
        <a:p>
          <a:pPr algn="l" rtl="0"/>
          <a:r>
            <a:rPr lang="es" b="0" i="0" u="none" baseline="0" dirty="0">
              <a:latin typeface="Arial" panose="020B0604020202020204" pitchFamily="34" charset="0"/>
              <a:ea typeface="Arial" panose="020B0604020202020204" pitchFamily="34" charset="0"/>
              <a:cs typeface="Arial" panose="020B0604020202020204" pitchFamily="34" charset="0"/>
            </a:rPr>
            <a:t>Estudio médico</a:t>
          </a:r>
        </a:p>
      </dgm:t>
    </dgm:pt>
    <dgm:pt modelId="{44E40609-2A97-43DF-AE8A-CCFC047CD7E8}" type="parTrans" cxnId="{A95D182F-8053-4CD8-B2B2-7CDCB4D446C1}">
      <dgm:prSet/>
      <dgm:spPr/>
      <dgm:t>
        <a:bodyPr/>
        <a:lstStyle/>
        <a:p>
          <a:endParaRPr lang="es"/>
        </a:p>
      </dgm:t>
    </dgm:pt>
    <dgm:pt modelId="{4675AF20-92BA-4C95-B831-3A79817B424A}" type="sibTrans" cxnId="{A95D182F-8053-4CD8-B2B2-7CDCB4D446C1}">
      <dgm:prSet/>
      <dgm:spPr/>
      <dgm:t>
        <a:bodyPr/>
        <a:lstStyle/>
        <a:p>
          <a:endParaRPr lang="es"/>
        </a:p>
      </dgm:t>
    </dgm:pt>
    <dgm:pt modelId="{0B4B9A58-21C3-4149-B022-F3BCD332AF63}" type="pres">
      <dgm:prSet presAssocID="{1EDE2C55-116C-46B5-B96C-FB4FA354BF5B}" presName="linear" presStyleCnt="0">
        <dgm:presLayoutVars>
          <dgm:dir/>
          <dgm:animLvl val="lvl"/>
          <dgm:resizeHandles val="exact"/>
        </dgm:presLayoutVars>
      </dgm:prSet>
      <dgm:spPr/>
    </dgm:pt>
    <dgm:pt modelId="{802C389F-4E6F-41B5-864C-378A38C13633}" type="pres">
      <dgm:prSet presAssocID="{5F802B81-19EF-4A30-AF03-CE9FE4C79F89}" presName="parentLin" presStyleCnt="0"/>
      <dgm:spPr/>
    </dgm:pt>
    <dgm:pt modelId="{8FC86F5E-35C0-4848-A44E-10C1B52E9A61}" type="pres">
      <dgm:prSet presAssocID="{5F802B81-19EF-4A30-AF03-CE9FE4C79F89}" presName="parentLeftMargin" presStyleLbl="node1" presStyleIdx="0" presStyleCnt="5"/>
      <dgm:spPr/>
    </dgm:pt>
    <dgm:pt modelId="{E0F7275B-06D9-4D1A-BCA6-A23762A14DA6}" type="pres">
      <dgm:prSet presAssocID="{5F802B81-19EF-4A30-AF03-CE9FE4C79F89}" presName="parentText" presStyleLbl="node1" presStyleIdx="0" presStyleCnt="5">
        <dgm:presLayoutVars>
          <dgm:chMax val="0"/>
          <dgm:bulletEnabled val="1"/>
        </dgm:presLayoutVars>
      </dgm:prSet>
      <dgm:spPr/>
    </dgm:pt>
    <dgm:pt modelId="{ABED2AFC-C9B7-494A-8833-EAADEFBDC41B}" type="pres">
      <dgm:prSet presAssocID="{5F802B81-19EF-4A30-AF03-CE9FE4C79F89}" presName="negativeSpace" presStyleCnt="0"/>
      <dgm:spPr/>
    </dgm:pt>
    <dgm:pt modelId="{D18290B7-1FA7-45C5-A7FF-34D5EE068ED8}" type="pres">
      <dgm:prSet presAssocID="{5F802B81-19EF-4A30-AF03-CE9FE4C79F89}" presName="childText" presStyleLbl="conFgAcc1" presStyleIdx="0" presStyleCnt="5">
        <dgm:presLayoutVars>
          <dgm:bulletEnabled val="1"/>
        </dgm:presLayoutVars>
      </dgm:prSet>
      <dgm:spPr>
        <a:ln>
          <a:solidFill>
            <a:srgbClr val="00A8C1"/>
          </a:solidFill>
        </a:ln>
      </dgm:spPr>
    </dgm:pt>
    <dgm:pt modelId="{85097BA5-8B3D-458D-AD08-598509CCFDBE}" type="pres">
      <dgm:prSet presAssocID="{EF3D73C5-27CB-44E3-B7DD-D9386F721198}" presName="spaceBetweenRectangles" presStyleCnt="0"/>
      <dgm:spPr/>
    </dgm:pt>
    <dgm:pt modelId="{FD0689A2-0069-40A7-AC9D-6B84A13F9D2B}" type="pres">
      <dgm:prSet presAssocID="{F333DCE5-6FB6-4C1B-9EB4-69D4286E8C09}" presName="parentLin" presStyleCnt="0"/>
      <dgm:spPr/>
    </dgm:pt>
    <dgm:pt modelId="{2B0DC370-A959-4CEF-9FD8-1F4A257364B9}" type="pres">
      <dgm:prSet presAssocID="{F333DCE5-6FB6-4C1B-9EB4-69D4286E8C09}" presName="parentLeftMargin" presStyleLbl="node1" presStyleIdx="0" presStyleCnt="5"/>
      <dgm:spPr/>
    </dgm:pt>
    <dgm:pt modelId="{B73870D0-AC87-42D3-BD8A-D5FFE8D9EC88}" type="pres">
      <dgm:prSet presAssocID="{F333DCE5-6FB6-4C1B-9EB4-69D4286E8C09}" presName="parentText" presStyleLbl="node1" presStyleIdx="1" presStyleCnt="5">
        <dgm:presLayoutVars>
          <dgm:chMax val="0"/>
          <dgm:bulletEnabled val="1"/>
        </dgm:presLayoutVars>
      </dgm:prSet>
      <dgm:spPr/>
    </dgm:pt>
    <dgm:pt modelId="{33AD781D-BDCD-43A9-A2B9-EFA85C96D9DB}" type="pres">
      <dgm:prSet presAssocID="{F333DCE5-6FB6-4C1B-9EB4-69D4286E8C09}" presName="negativeSpace" presStyleCnt="0"/>
      <dgm:spPr/>
    </dgm:pt>
    <dgm:pt modelId="{96889A30-F50F-48D1-906C-363791FBADAE}" type="pres">
      <dgm:prSet presAssocID="{F333DCE5-6FB6-4C1B-9EB4-69D4286E8C09}" presName="childText" presStyleLbl="conFgAcc1" presStyleIdx="1" presStyleCnt="5">
        <dgm:presLayoutVars>
          <dgm:bulletEnabled val="1"/>
        </dgm:presLayoutVars>
      </dgm:prSet>
      <dgm:spPr>
        <a:ln>
          <a:solidFill>
            <a:srgbClr val="00A8C1"/>
          </a:solidFill>
        </a:ln>
      </dgm:spPr>
    </dgm:pt>
    <dgm:pt modelId="{AE715541-0AD1-4995-86AE-A35B78A350C2}" type="pres">
      <dgm:prSet presAssocID="{1008D922-1742-482C-868F-180AB92719BD}" presName="spaceBetweenRectangles" presStyleCnt="0"/>
      <dgm:spPr/>
    </dgm:pt>
    <dgm:pt modelId="{D128D8C4-A9ED-4180-A9E4-51B65B7C4882}" type="pres">
      <dgm:prSet presAssocID="{B57A275D-7F70-48CD-B323-BAB45B4D891F}" presName="parentLin" presStyleCnt="0"/>
      <dgm:spPr/>
    </dgm:pt>
    <dgm:pt modelId="{9F9E0DF2-51A0-4B54-93D1-253EF727B57F}" type="pres">
      <dgm:prSet presAssocID="{B57A275D-7F70-48CD-B323-BAB45B4D891F}" presName="parentLeftMargin" presStyleLbl="node1" presStyleIdx="1" presStyleCnt="5"/>
      <dgm:spPr/>
    </dgm:pt>
    <dgm:pt modelId="{1BF9C015-E247-479B-AED0-5D737BFB4865}" type="pres">
      <dgm:prSet presAssocID="{B57A275D-7F70-48CD-B323-BAB45B4D891F}" presName="parentText" presStyleLbl="node1" presStyleIdx="2" presStyleCnt="5">
        <dgm:presLayoutVars>
          <dgm:chMax val="0"/>
          <dgm:bulletEnabled val="1"/>
        </dgm:presLayoutVars>
      </dgm:prSet>
      <dgm:spPr/>
    </dgm:pt>
    <dgm:pt modelId="{4F90839F-BAC7-4E44-9CF1-6C766014852E}" type="pres">
      <dgm:prSet presAssocID="{B57A275D-7F70-48CD-B323-BAB45B4D891F}" presName="negativeSpace" presStyleCnt="0"/>
      <dgm:spPr/>
    </dgm:pt>
    <dgm:pt modelId="{DCA52AB5-9F53-439F-8B2A-077BEFF152D4}" type="pres">
      <dgm:prSet presAssocID="{B57A275D-7F70-48CD-B323-BAB45B4D891F}" presName="childText" presStyleLbl="conFgAcc1" presStyleIdx="2" presStyleCnt="5">
        <dgm:presLayoutVars>
          <dgm:bulletEnabled val="1"/>
        </dgm:presLayoutVars>
      </dgm:prSet>
      <dgm:spPr>
        <a:ln>
          <a:solidFill>
            <a:srgbClr val="00A8C1"/>
          </a:solidFill>
        </a:ln>
      </dgm:spPr>
    </dgm:pt>
    <dgm:pt modelId="{AF8678EC-9239-451E-9A6E-EFC5579AFED5}" type="pres">
      <dgm:prSet presAssocID="{80961AAF-862C-4571-A2A4-4D44DA5B6218}" presName="spaceBetweenRectangles" presStyleCnt="0"/>
      <dgm:spPr/>
    </dgm:pt>
    <dgm:pt modelId="{E3CD8476-697D-493C-8CCD-F86801E371D6}" type="pres">
      <dgm:prSet presAssocID="{7FC344DD-5CC2-46A9-938D-993C897DDF0D}" presName="parentLin" presStyleCnt="0"/>
      <dgm:spPr/>
    </dgm:pt>
    <dgm:pt modelId="{4C42278A-34B8-4EC6-AB60-FADAE98E9FE0}" type="pres">
      <dgm:prSet presAssocID="{7FC344DD-5CC2-46A9-938D-993C897DDF0D}" presName="parentLeftMargin" presStyleLbl="node1" presStyleIdx="2" presStyleCnt="5"/>
      <dgm:spPr/>
    </dgm:pt>
    <dgm:pt modelId="{84B9400A-1151-4D48-8DE8-7678AD579865}" type="pres">
      <dgm:prSet presAssocID="{7FC344DD-5CC2-46A9-938D-993C897DDF0D}" presName="parentText" presStyleLbl="node1" presStyleIdx="3" presStyleCnt="5">
        <dgm:presLayoutVars>
          <dgm:chMax val="0"/>
          <dgm:bulletEnabled val="1"/>
        </dgm:presLayoutVars>
      </dgm:prSet>
      <dgm:spPr/>
    </dgm:pt>
    <dgm:pt modelId="{1A879451-29FF-4D8B-92F4-1F9F0A7058AB}" type="pres">
      <dgm:prSet presAssocID="{7FC344DD-5CC2-46A9-938D-993C897DDF0D}" presName="negativeSpace" presStyleCnt="0"/>
      <dgm:spPr/>
    </dgm:pt>
    <dgm:pt modelId="{1C7EE4A5-B377-4AF8-9FE4-9CE804B3C4FB}" type="pres">
      <dgm:prSet presAssocID="{7FC344DD-5CC2-46A9-938D-993C897DDF0D}" presName="childText" presStyleLbl="conFgAcc1" presStyleIdx="3" presStyleCnt="5">
        <dgm:presLayoutVars>
          <dgm:bulletEnabled val="1"/>
        </dgm:presLayoutVars>
      </dgm:prSet>
      <dgm:spPr>
        <a:ln>
          <a:solidFill>
            <a:srgbClr val="00A8C1"/>
          </a:solidFill>
        </a:ln>
      </dgm:spPr>
    </dgm:pt>
    <dgm:pt modelId="{95D58B14-5064-40C4-867A-C99495F08C3D}" type="pres">
      <dgm:prSet presAssocID="{AB0323A3-BF33-4A13-BDF6-FC9FA5A7E1E0}" presName="spaceBetweenRectangles" presStyleCnt="0"/>
      <dgm:spPr/>
    </dgm:pt>
    <dgm:pt modelId="{EF7098A8-261F-4E23-8E04-450D4E3E2BEE}" type="pres">
      <dgm:prSet presAssocID="{D9736347-A235-4496-8650-3EF568A79EA4}" presName="parentLin" presStyleCnt="0"/>
      <dgm:spPr/>
    </dgm:pt>
    <dgm:pt modelId="{0C503813-D351-4D40-BE91-E9BF54C52213}" type="pres">
      <dgm:prSet presAssocID="{D9736347-A235-4496-8650-3EF568A79EA4}" presName="parentLeftMargin" presStyleLbl="node1" presStyleIdx="3" presStyleCnt="5"/>
      <dgm:spPr/>
    </dgm:pt>
    <dgm:pt modelId="{333D20BF-FB22-4D23-8213-2551F0C879D7}" type="pres">
      <dgm:prSet presAssocID="{D9736347-A235-4496-8650-3EF568A79EA4}" presName="parentText" presStyleLbl="node1" presStyleIdx="4" presStyleCnt="5">
        <dgm:presLayoutVars>
          <dgm:chMax val="0"/>
          <dgm:bulletEnabled val="1"/>
        </dgm:presLayoutVars>
      </dgm:prSet>
      <dgm:spPr/>
    </dgm:pt>
    <dgm:pt modelId="{B6FE195D-0177-4549-BEF7-A91FD08F2B5D}" type="pres">
      <dgm:prSet presAssocID="{D9736347-A235-4496-8650-3EF568A79EA4}" presName="negativeSpace" presStyleCnt="0"/>
      <dgm:spPr/>
    </dgm:pt>
    <dgm:pt modelId="{E22735C2-7697-4BD4-AB1B-697A9D57AA53}" type="pres">
      <dgm:prSet presAssocID="{D9736347-A235-4496-8650-3EF568A79EA4}" presName="childText" presStyleLbl="conFgAcc1" presStyleIdx="4" presStyleCnt="5">
        <dgm:presLayoutVars>
          <dgm:bulletEnabled val="1"/>
        </dgm:presLayoutVars>
      </dgm:prSet>
      <dgm:spPr>
        <a:ln>
          <a:solidFill>
            <a:srgbClr val="00A8C1"/>
          </a:solidFill>
        </a:ln>
      </dgm:spPr>
    </dgm:pt>
  </dgm:ptLst>
  <dgm:cxnLst>
    <dgm:cxn modelId="{DD4F290B-0583-409D-9921-76E9E11008AD}" type="presOf" srcId="{1EDE2C55-116C-46B5-B96C-FB4FA354BF5B}" destId="{0B4B9A58-21C3-4149-B022-F3BCD332AF63}" srcOrd="0" destOrd="0" presId="urn:microsoft.com/office/officeart/2005/8/layout/list1"/>
    <dgm:cxn modelId="{6C408E0B-02FA-41AB-9E5A-41C2EA90C0E9}" type="presOf" srcId="{D9736347-A235-4496-8650-3EF568A79EA4}" destId="{0C503813-D351-4D40-BE91-E9BF54C52213}" srcOrd="0" destOrd="0" presId="urn:microsoft.com/office/officeart/2005/8/layout/list1"/>
    <dgm:cxn modelId="{5B7DD613-FA12-40D6-811C-C5AD36C38F58}" type="presOf" srcId="{D9736347-A235-4496-8650-3EF568A79EA4}" destId="{333D20BF-FB22-4D23-8213-2551F0C879D7}" srcOrd="1" destOrd="0" presId="urn:microsoft.com/office/officeart/2005/8/layout/list1"/>
    <dgm:cxn modelId="{F44CAD18-174F-489D-AF61-B8DB6745A29F}" type="presOf" srcId="{F333DCE5-6FB6-4C1B-9EB4-69D4286E8C09}" destId="{B73870D0-AC87-42D3-BD8A-D5FFE8D9EC88}" srcOrd="1" destOrd="0" presId="urn:microsoft.com/office/officeart/2005/8/layout/list1"/>
    <dgm:cxn modelId="{A95D182F-8053-4CD8-B2B2-7CDCB4D446C1}" srcId="{1EDE2C55-116C-46B5-B96C-FB4FA354BF5B}" destId="{D9736347-A235-4496-8650-3EF568A79EA4}" srcOrd="4" destOrd="0" parTransId="{44E40609-2A97-43DF-AE8A-CCFC047CD7E8}" sibTransId="{4675AF20-92BA-4C95-B831-3A79817B424A}"/>
    <dgm:cxn modelId="{08458533-906B-4F80-B58D-58CDF73C0FD3}" type="presOf" srcId="{5F802B81-19EF-4A30-AF03-CE9FE4C79F89}" destId="{8FC86F5E-35C0-4848-A44E-10C1B52E9A61}" srcOrd="0" destOrd="0" presId="urn:microsoft.com/office/officeart/2005/8/layout/list1"/>
    <dgm:cxn modelId="{73245839-6ABF-44E2-8DF6-096DB34CBF7A}" type="presOf" srcId="{7FC344DD-5CC2-46A9-938D-993C897DDF0D}" destId="{84B9400A-1151-4D48-8DE8-7678AD579865}" srcOrd="1" destOrd="0" presId="urn:microsoft.com/office/officeart/2005/8/layout/list1"/>
    <dgm:cxn modelId="{0651CE49-EF30-471E-BFDC-2D72E738E9C6}" type="presOf" srcId="{B57A275D-7F70-48CD-B323-BAB45B4D891F}" destId="{9F9E0DF2-51A0-4B54-93D1-253EF727B57F}" srcOrd="0" destOrd="0" presId="urn:microsoft.com/office/officeart/2005/8/layout/list1"/>
    <dgm:cxn modelId="{F0BE4859-2445-4BA9-92C7-56C0BCAC3A9A}" type="presOf" srcId="{7FC344DD-5CC2-46A9-938D-993C897DDF0D}" destId="{4C42278A-34B8-4EC6-AB60-FADAE98E9FE0}" srcOrd="0" destOrd="0" presId="urn:microsoft.com/office/officeart/2005/8/layout/list1"/>
    <dgm:cxn modelId="{B03DB669-97F2-4E59-98D1-12B531365063}" srcId="{1EDE2C55-116C-46B5-B96C-FB4FA354BF5B}" destId="{7FC344DD-5CC2-46A9-938D-993C897DDF0D}" srcOrd="3" destOrd="0" parTransId="{FA8840A3-06CB-4BE2-AAE0-F06CCEB7C5C4}" sibTransId="{AB0323A3-BF33-4A13-BDF6-FC9FA5A7E1E0}"/>
    <dgm:cxn modelId="{62792D78-1605-4DDE-A6DD-FD5C43550505}" type="presOf" srcId="{F333DCE5-6FB6-4C1B-9EB4-69D4286E8C09}" destId="{2B0DC370-A959-4CEF-9FD8-1F4A257364B9}" srcOrd="0" destOrd="0" presId="urn:microsoft.com/office/officeart/2005/8/layout/list1"/>
    <dgm:cxn modelId="{E17E9E82-89AA-4E3E-8DE2-5AC07CD0516C}" type="presOf" srcId="{B57A275D-7F70-48CD-B323-BAB45B4D891F}" destId="{1BF9C015-E247-479B-AED0-5D737BFB4865}" srcOrd="1" destOrd="0" presId="urn:microsoft.com/office/officeart/2005/8/layout/list1"/>
    <dgm:cxn modelId="{B673229C-94EF-4067-86ED-2C87AB140063}" srcId="{1EDE2C55-116C-46B5-B96C-FB4FA354BF5B}" destId="{5F802B81-19EF-4A30-AF03-CE9FE4C79F89}" srcOrd="0" destOrd="0" parTransId="{8E957B56-6336-49F7-B565-829DD69C27F5}" sibTransId="{EF3D73C5-27CB-44E3-B7DD-D9386F721198}"/>
    <dgm:cxn modelId="{0134E3DC-A865-430D-835B-499D1372DADE}" srcId="{1EDE2C55-116C-46B5-B96C-FB4FA354BF5B}" destId="{F333DCE5-6FB6-4C1B-9EB4-69D4286E8C09}" srcOrd="1" destOrd="0" parTransId="{C080CC81-376B-4AB2-A3F1-FF5F2FC34A07}" sibTransId="{1008D922-1742-482C-868F-180AB92719BD}"/>
    <dgm:cxn modelId="{9F296EF6-CA14-470F-950D-2E43D29623A8}" type="presOf" srcId="{5F802B81-19EF-4A30-AF03-CE9FE4C79F89}" destId="{E0F7275B-06D9-4D1A-BCA6-A23762A14DA6}" srcOrd="1" destOrd="0" presId="urn:microsoft.com/office/officeart/2005/8/layout/list1"/>
    <dgm:cxn modelId="{4728CCF6-1EB7-491F-B017-D4262AD49546}" srcId="{1EDE2C55-116C-46B5-B96C-FB4FA354BF5B}" destId="{B57A275D-7F70-48CD-B323-BAB45B4D891F}" srcOrd="2" destOrd="0" parTransId="{AFA26743-CF2A-4DC0-AAAE-01244E973EE4}" sibTransId="{80961AAF-862C-4571-A2A4-4D44DA5B6218}"/>
    <dgm:cxn modelId="{98923EAB-400A-4DA4-A181-F6A396E69337}" type="presParOf" srcId="{0B4B9A58-21C3-4149-B022-F3BCD332AF63}" destId="{802C389F-4E6F-41B5-864C-378A38C13633}" srcOrd="0" destOrd="0" presId="urn:microsoft.com/office/officeart/2005/8/layout/list1"/>
    <dgm:cxn modelId="{4024E480-3326-47C0-9E9F-3AF3225E6307}" type="presParOf" srcId="{802C389F-4E6F-41B5-864C-378A38C13633}" destId="{8FC86F5E-35C0-4848-A44E-10C1B52E9A61}" srcOrd="0" destOrd="0" presId="urn:microsoft.com/office/officeart/2005/8/layout/list1"/>
    <dgm:cxn modelId="{8E0E550C-4641-48BB-9060-A169D36645FF}" type="presParOf" srcId="{802C389F-4E6F-41B5-864C-378A38C13633}" destId="{E0F7275B-06D9-4D1A-BCA6-A23762A14DA6}" srcOrd="1" destOrd="0" presId="urn:microsoft.com/office/officeart/2005/8/layout/list1"/>
    <dgm:cxn modelId="{A688D0A4-FCC9-484B-9287-9CDBC25A2F7B}" type="presParOf" srcId="{0B4B9A58-21C3-4149-B022-F3BCD332AF63}" destId="{ABED2AFC-C9B7-494A-8833-EAADEFBDC41B}" srcOrd="1" destOrd="0" presId="urn:microsoft.com/office/officeart/2005/8/layout/list1"/>
    <dgm:cxn modelId="{7AACA594-8315-444B-A390-EE82DE716544}" type="presParOf" srcId="{0B4B9A58-21C3-4149-B022-F3BCD332AF63}" destId="{D18290B7-1FA7-45C5-A7FF-34D5EE068ED8}" srcOrd="2" destOrd="0" presId="urn:microsoft.com/office/officeart/2005/8/layout/list1"/>
    <dgm:cxn modelId="{425713E9-9E56-4765-BFAA-3F1ADC861230}" type="presParOf" srcId="{0B4B9A58-21C3-4149-B022-F3BCD332AF63}" destId="{85097BA5-8B3D-458D-AD08-598509CCFDBE}" srcOrd="3" destOrd="0" presId="urn:microsoft.com/office/officeart/2005/8/layout/list1"/>
    <dgm:cxn modelId="{AB5B37DB-49B7-4866-B398-ED42ABE31756}" type="presParOf" srcId="{0B4B9A58-21C3-4149-B022-F3BCD332AF63}" destId="{FD0689A2-0069-40A7-AC9D-6B84A13F9D2B}" srcOrd="4" destOrd="0" presId="urn:microsoft.com/office/officeart/2005/8/layout/list1"/>
    <dgm:cxn modelId="{EB2182E2-8D2D-43B8-941F-9AF27EFB410D}" type="presParOf" srcId="{FD0689A2-0069-40A7-AC9D-6B84A13F9D2B}" destId="{2B0DC370-A959-4CEF-9FD8-1F4A257364B9}" srcOrd="0" destOrd="0" presId="urn:microsoft.com/office/officeart/2005/8/layout/list1"/>
    <dgm:cxn modelId="{D74AF043-79D5-4D9E-984B-25BD89304A07}" type="presParOf" srcId="{FD0689A2-0069-40A7-AC9D-6B84A13F9D2B}" destId="{B73870D0-AC87-42D3-BD8A-D5FFE8D9EC88}" srcOrd="1" destOrd="0" presId="urn:microsoft.com/office/officeart/2005/8/layout/list1"/>
    <dgm:cxn modelId="{EBB8FE0A-5098-43CE-8F81-B7195ABB1581}" type="presParOf" srcId="{0B4B9A58-21C3-4149-B022-F3BCD332AF63}" destId="{33AD781D-BDCD-43A9-A2B9-EFA85C96D9DB}" srcOrd="5" destOrd="0" presId="urn:microsoft.com/office/officeart/2005/8/layout/list1"/>
    <dgm:cxn modelId="{14F66700-66FC-4EAD-BFB2-971A2899A92C}" type="presParOf" srcId="{0B4B9A58-21C3-4149-B022-F3BCD332AF63}" destId="{96889A30-F50F-48D1-906C-363791FBADAE}" srcOrd="6" destOrd="0" presId="urn:microsoft.com/office/officeart/2005/8/layout/list1"/>
    <dgm:cxn modelId="{F0D4DFBC-76A9-4AD5-AF11-B4E167B49055}" type="presParOf" srcId="{0B4B9A58-21C3-4149-B022-F3BCD332AF63}" destId="{AE715541-0AD1-4995-86AE-A35B78A350C2}" srcOrd="7" destOrd="0" presId="urn:microsoft.com/office/officeart/2005/8/layout/list1"/>
    <dgm:cxn modelId="{072B2011-FD56-4A1F-9F09-F9FAE98041FC}" type="presParOf" srcId="{0B4B9A58-21C3-4149-B022-F3BCD332AF63}" destId="{D128D8C4-A9ED-4180-A9E4-51B65B7C4882}" srcOrd="8" destOrd="0" presId="urn:microsoft.com/office/officeart/2005/8/layout/list1"/>
    <dgm:cxn modelId="{57474559-D7DB-4620-88C7-5829332A03A9}" type="presParOf" srcId="{D128D8C4-A9ED-4180-A9E4-51B65B7C4882}" destId="{9F9E0DF2-51A0-4B54-93D1-253EF727B57F}" srcOrd="0" destOrd="0" presId="urn:microsoft.com/office/officeart/2005/8/layout/list1"/>
    <dgm:cxn modelId="{0E9589D9-FC13-4BC5-B994-256AB1C79D56}" type="presParOf" srcId="{D128D8C4-A9ED-4180-A9E4-51B65B7C4882}" destId="{1BF9C015-E247-479B-AED0-5D737BFB4865}" srcOrd="1" destOrd="0" presId="urn:microsoft.com/office/officeart/2005/8/layout/list1"/>
    <dgm:cxn modelId="{E395A605-74EA-41A7-889C-6068DE0223D6}" type="presParOf" srcId="{0B4B9A58-21C3-4149-B022-F3BCD332AF63}" destId="{4F90839F-BAC7-4E44-9CF1-6C766014852E}" srcOrd="9" destOrd="0" presId="urn:microsoft.com/office/officeart/2005/8/layout/list1"/>
    <dgm:cxn modelId="{44135D87-DCFC-4308-9839-4D6828854919}" type="presParOf" srcId="{0B4B9A58-21C3-4149-B022-F3BCD332AF63}" destId="{DCA52AB5-9F53-439F-8B2A-077BEFF152D4}" srcOrd="10" destOrd="0" presId="urn:microsoft.com/office/officeart/2005/8/layout/list1"/>
    <dgm:cxn modelId="{DC42F0D3-336A-42AC-B997-F15200E7F296}" type="presParOf" srcId="{0B4B9A58-21C3-4149-B022-F3BCD332AF63}" destId="{AF8678EC-9239-451E-9A6E-EFC5579AFED5}" srcOrd="11" destOrd="0" presId="urn:microsoft.com/office/officeart/2005/8/layout/list1"/>
    <dgm:cxn modelId="{C9FADF59-58AD-490C-8346-1346002612CC}" type="presParOf" srcId="{0B4B9A58-21C3-4149-B022-F3BCD332AF63}" destId="{E3CD8476-697D-493C-8CCD-F86801E371D6}" srcOrd="12" destOrd="0" presId="urn:microsoft.com/office/officeart/2005/8/layout/list1"/>
    <dgm:cxn modelId="{9AC6CE03-4385-4FBD-9E8A-27440F1B0A8A}" type="presParOf" srcId="{E3CD8476-697D-493C-8CCD-F86801E371D6}" destId="{4C42278A-34B8-4EC6-AB60-FADAE98E9FE0}" srcOrd="0" destOrd="0" presId="urn:microsoft.com/office/officeart/2005/8/layout/list1"/>
    <dgm:cxn modelId="{192E267E-3ACB-4FB2-8FC2-AE7CF2DEC1AF}" type="presParOf" srcId="{E3CD8476-697D-493C-8CCD-F86801E371D6}" destId="{84B9400A-1151-4D48-8DE8-7678AD579865}" srcOrd="1" destOrd="0" presId="urn:microsoft.com/office/officeart/2005/8/layout/list1"/>
    <dgm:cxn modelId="{878D9BE9-B119-4C7A-B106-5EC4D3DA7C13}" type="presParOf" srcId="{0B4B9A58-21C3-4149-B022-F3BCD332AF63}" destId="{1A879451-29FF-4D8B-92F4-1F9F0A7058AB}" srcOrd="13" destOrd="0" presId="urn:microsoft.com/office/officeart/2005/8/layout/list1"/>
    <dgm:cxn modelId="{0B1B73CA-4E4A-4226-9D82-0906AE2A12E8}" type="presParOf" srcId="{0B4B9A58-21C3-4149-B022-F3BCD332AF63}" destId="{1C7EE4A5-B377-4AF8-9FE4-9CE804B3C4FB}" srcOrd="14" destOrd="0" presId="urn:microsoft.com/office/officeart/2005/8/layout/list1"/>
    <dgm:cxn modelId="{6A334C23-2F35-484C-A444-2780D3B3E604}" type="presParOf" srcId="{0B4B9A58-21C3-4149-B022-F3BCD332AF63}" destId="{95D58B14-5064-40C4-867A-C99495F08C3D}" srcOrd="15" destOrd="0" presId="urn:microsoft.com/office/officeart/2005/8/layout/list1"/>
    <dgm:cxn modelId="{1884A32A-98C9-4EF5-873E-A2FD5C21A8AE}" type="presParOf" srcId="{0B4B9A58-21C3-4149-B022-F3BCD332AF63}" destId="{EF7098A8-261F-4E23-8E04-450D4E3E2BEE}" srcOrd="16" destOrd="0" presId="urn:microsoft.com/office/officeart/2005/8/layout/list1"/>
    <dgm:cxn modelId="{C109AA2F-9B6B-4488-861F-1FB0250E8B3B}" type="presParOf" srcId="{EF7098A8-261F-4E23-8E04-450D4E3E2BEE}" destId="{0C503813-D351-4D40-BE91-E9BF54C52213}" srcOrd="0" destOrd="0" presId="urn:microsoft.com/office/officeart/2005/8/layout/list1"/>
    <dgm:cxn modelId="{D57DAF66-F200-4FF1-87B3-46F832B32B20}" type="presParOf" srcId="{EF7098A8-261F-4E23-8E04-450D4E3E2BEE}" destId="{333D20BF-FB22-4D23-8213-2551F0C879D7}" srcOrd="1" destOrd="0" presId="urn:microsoft.com/office/officeart/2005/8/layout/list1"/>
    <dgm:cxn modelId="{1262261C-DF69-4270-BB65-2873BD48AF36}" type="presParOf" srcId="{0B4B9A58-21C3-4149-B022-F3BCD332AF63}" destId="{B6FE195D-0177-4549-BEF7-A91FD08F2B5D}" srcOrd="17" destOrd="0" presId="urn:microsoft.com/office/officeart/2005/8/layout/list1"/>
    <dgm:cxn modelId="{7E8C21AE-DE1A-4490-A71C-557383A0A314}" type="presParOf" srcId="{0B4B9A58-21C3-4149-B022-F3BCD332AF63}" destId="{E22735C2-7697-4BD4-AB1B-697A9D57AA53}"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1F32BE-51F5-4428-88FD-422D80E173D0}"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lang="es"/>
        </a:p>
      </dgm:t>
    </dgm:pt>
    <dgm:pt modelId="{F7A2ECB7-D768-4451-8D0E-F83EB69B334D}">
      <dgm:prSet custT="1"/>
      <dgm:spPr>
        <a:solidFill>
          <a:srgbClr val="00A8C1"/>
        </a:solidFill>
      </dgm:spPr>
      <dgm:t>
        <a:bodyPr/>
        <a:lstStyle/>
        <a:p>
          <a:pPr algn="l" rtl="0"/>
          <a:r>
            <a:rPr lang="es" sz="1600" b="0" i="0" u="none" baseline="0" dirty="0">
              <a:latin typeface="Franklin Gothic Medium Cond" panose="020B0606030402020204" pitchFamily="34" charset="0"/>
              <a:ea typeface="Franklin Gothic Medium Cond" panose="020B0606030402020204" pitchFamily="34" charset="0"/>
              <a:cs typeface="Franklin Gothic Medium Cond" panose="020B0606030402020204" pitchFamily="34" charset="0"/>
            </a:rPr>
            <a:t>Pruebas de laboratorio para el trasplante</a:t>
          </a:r>
        </a:p>
      </dgm:t>
    </dgm:pt>
    <dgm:pt modelId="{5B5FB98B-7851-4223-A805-8FFBA9479391}" type="parTrans" cxnId="{9355AC8F-88D6-42F2-BFBF-4C0D97F85378}">
      <dgm:prSet/>
      <dgm:spPr/>
      <dgm:t>
        <a:bodyPr/>
        <a:lstStyle/>
        <a:p>
          <a:endParaRPr lang="es"/>
        </a:p>
      </dgm:t>
    </dgm:pt>
    <dgm:pt modelId="{F56D8B2E-AECC-4038-AE43-0DEE25F1172A}" type="sibTrans" cxnId="{9355AC8F-88D6-42F2-BFBF-4C0D97F85378}">
      <dgm:prSet/>
      <dgm:spPr/>
      <dgm:t>
        <a:bodyPr/>
        <a:lstStyle/>
        <a:p>
          <a:endParaRPr lang="es"/>
        </a:p>
      </dgm:t>
    </dgm:pt>
    <dgm:pt modelId="{21E877AC-76D5-45E9-A45A-688DEDB21EF3}">
      <dgm:prSet custT="1"/>
      <dgm:spPr>
        <a:ln>
          <a:solidFill>
            <a:srgbClr val="00A8C1"/>
          </a:solidFill>
        </a:ln>
      </dgm:spPr>
      <dgm:t>
        <a:bodyPr/>
        <a:lstStyle/>
        <a:p>
          <a:pPr algn="l" rtl="0"/>
          <a:r>
            <a:rPr lang="es" sz="1500" b="0" i="0" u="none" baseline="0" dirty="0">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rPr>
            <a:t>Análisis de sangre</a:t>
          </a:r>
        </a:p>
      </dgm:t>
    </dgm:pt>
    <dgm:pt modelId="{B1CB11E7-932D-43F9-90AC-2BBF2FCFEE01}" type="parTrans" cxnId="{DE3E23C9-6098-44DB-821B-88467E1221BA}">
      <dgm:prSet/>
      <dgm:spPr/>
      <dgm:t>
        <a:bodyPr/>
        <a:lstStyle/>
        <a:p>
          <a:endParaRPr lang="es"/>
        </a:p>
      </dgm:t>
    </dgm:pt>
    <dgm:pt modelId="{54514EC8-B371-4FDB-ADA1-EF10378949D3}" type="sibTrans" cxnId="{DE3E23C9-6098-44DB-821B-88467E1221BA}">
      <dgm:prSet/>
      <dgm:spPr/>
      <dgm:t>
        <a:bodyPr/>
        <a:lstStyle/>
        <a:p>
          <a:endParaRPr lang="es"/>
        </a:p>
      </dgm:t>
    </dgm:pt>
    <dgm:pt modelId="{8BA1BF2A-D3A2-4F6B-BE7A-6F1C034B1F56}">
      <dgm:prSet custT="1"/>
      <dgm:spPr>
        <a:solidFill>
          <a:srgbClr val="00A8C1"/>
        </a:solidFill>
      </dgm:spPr>
      <dgm:t>
        <a:bodyPr/>
        <a:lstStyle/>
        <a:p>
          <a:pPr algn="l" rtl="0"/>
          <a:r>
            <a:rPr lang="es" sz="1600" b="0" i="0" u="none" baseline="0" dirty="0">
              <a:latin typeface="Franklin Gothic Medium Cond" panose="020B0606030402020204" pitchFamily="34" charset="0"/>
              <a:ea typeface="Franklin Gothic Medium Cond" panose="020B0606030402020204" pitchFamily="34" charset="0"/>
              <a:cs typeface="Franklin Gothic Medium Cond" panose="020B0606030402020204" pitchFamily="34" charset="0"/>
            </a:rPr>
            <a:t>Evaluación cardíaca</a:t>
          </a:r>
        </a:p>
      </dgm:t>
    </dgm:pt>
    <dgm:pt modelId="{B33316CF-22F5-4E7D-9D28-45C8D3B42777}" type="parTrans" cxnId="{A54552C3-D67D-487A-9420-30DBC9C84EB2}">
      <dgm:prSet/>
      <dgm:spPr/>
      <dgm:t>
        <a:bodyPr/>
        <a:lstStyle/>
        <a:p>
          <a:endParaRPr lang="es"/>
        </a:p>
      </dgm:t>
    </dgm:pt>
    <dgm:pt modelId="{AF37D98B-AC0F-41E6-B992-7055CB17FC2B}" type="sibTrans" cxnId="{A54552C3-D67D-487A-9420-30DBC9C84EB2}">
      <dgm:prSet/>
      <dgm:spPr/>
      <dgm:t>
        <a:bodyPr/>
        <a:lstStyle/>
        <a:p>
          <a:endParaRPr lang="es"/>
        </a:p>
      </dgm:t>
    </dgm:pt>
    <dgm:pt modelId="{26575688-F8DE-403E-A38A-15CC31A6061B}">
      <dgm:prSet/>
      <dgm:spPr>
        <a:ln>
          <a:solidFill>
            <a:srgbClr val="00A8C1"/>
          </a:solidFill>
        </a:ln>
      </dgm:spPr>
      <dgm:t>
        <a:bodyPr/>
        <a:lstStyle/>
        <a:p>
          <a:pPr algn="ctr" rtl="0"/>
          <a:endParaRPr lang="es">
            <a:solidFill>
              <a:schemeClr val="tx1">
                <a:lumMod val="85000"/>
                <a:lumOff val="15000"/>
              </a:schemeClr>
            </a:solidFill>
            <a:latin typeface="Franklin Gothic Medium Cond" panose="020B0606030402020204" pitchFamily="34" charset="0"/>
          </a:endParaRPr>
        </a:p>
      </dgm:t>
    </dgm:pt>
    <dgm:pt modelId="{926D5D65-2365-4536-A78A-C3BB16E64648}" type="parTrans" cxnId="{DC5DD722-E805-4010-9C89-5CC97182FB58}">
      <dgm:prSet/>
      <dgm:spPr/>
      <dgm:t>
        <a:bodyPr/>
        <a:lstStyle/>
        <a:p>
          <a:endParaRPr lang="es"/>
        </a:p>
      </dgm:t>
    </dgm:pt>
    <dgm:pt modelId="{F8953F6C-6E4A-4459-9AF9-8FDAD37979AA}" type="sibTrans" cxnId="{DC5DD722-E805-4010-9C89-5CC97182FB58}">
      <dgm:prSet/>
      <dgm:spPr/>
      <dgm:t>
        <a:bodyPr/>
        <a:lstStyle/>
        <a:p>
          <a:endParaRPr lang="es"/>
        </a:p>
      </dgm:t>
    </dgm:pt>
    <dgm:pt modelId="{1D306513-E35F-4B98-9DAB-67C8B0E30EDC}">
      <dgm:prSet custT="1"/>
      <dgm:spPr>
        <a:solidFill>
          <a:srgbClr val="00A8C1"/>
        </a:solidFill>
      </dgm:spPr>
      <dgm:t>
        <a:bodyPr/>
        <a:lstStyle/>
        <a:p>
          <a:pPr algn="l" rtl="0"/>
          <a:r>
            <a:rPr lang="es" sz="1600" b="0" i="0" u="none" baseline="0" dirty="0">
              <a:latin typeface="Franklin Gothic Medium Cond" panose="020B0606030402020204" pitchFamily="34" charset="0"/>
              <a:ea typeface="Franklin Gothic Medium Cond" panose="020B0606030402020204" pitchFamily="34" charset="0"/>
              <a:cs typeface="Franklin Gothic Medium Cond" panose="020B0606030402020204" pitchFamily="34" charset="0"/>
            </a:rPr>
            <a:t>Otras pruebas de radiología</a:t>
          </a:r>
        </a:p>
      </dgm:t>
    </dgm:pt>
    <dgm:pt modelId="{C9446CC2-C466-43A5-B4AA-64A545682AA2}" type="parTrans" cxnId="{4FF4F68F-7D95-4853-B6B9-0D2AB39DE83C}">
      <dgm:prSet/>
      <dgm:spPr/>
      <dgm:t>
        <a:bodyPr/>
        <a:lstStyle/>
        <a:p>
          <a:endParaRPr lang="es"/>
        </a:p>
      </dgm:t>
    </dgm:pt>
    <dgm:pt modelId="{0007D64C-8CED-40AD-AFF5-CCACE236D5CD}" type="sibTrans" cxnId="{4FF4F68F-7D95-4853-B6B9-0D2AB39DE83C}">
      <dgm:prSet/>
      <dgm:spPr/>
      <dgm:t>
        <a:bodyPr/>
        <a:lstStyle/>
        <a:p>
          <a:endParaRPr lang="es"/>
        </a:p>
      </dgm:t>
    </dgm:pt>
    <dgm:pt modelId="{0A1B22B5-E8DC-49F3-8AEE-92E1049096D0}">
      <dgm:prSet custT="1"/>
      <dgm:spPr>
        <a:solidFill>
          <a:srgbClr val="00A8C1"/>
        </a:solidFill>
      </dgm:spPr>
      <dgm:t>
        <a:bodyPr/>
        <a:lstStyle/>
        <a:p>
          <a:pPr algn="l" rtl="0"/>
          <a:r>
            <a:rPr lang="es" sz="1600" b="0" i="0" u="none" baseline="0" dirty="0">
              <a:latin typeface="Franklin Gothic Medium Cond" panose="020B0606030402020204" pitchFamily="34" charset="0"/>
              <a:ea typeface="Franklin Gothic Medium Cond" panose="020B0606030402020204" pitchFamily="34" charset="0"/>
              <a:cs typeface="Franklin Gothic Medium Cond" panose="020B0606030402020204" pitchFamily="34" charset="0"/>
            </a:rPr>
            <a:t>Evaluaciones anuales del mantenimiento de la salud</a:t>
          </a:r>
        </a:p>
      </dgm:t>
    </dgm:pt>
    <dgm:pt modelId="{964EC6B9-EF07-453B-91DB-85EE84968E9A}" type="parTrans" cxnId="{CBF23717-5F4C-494E-9A8E-F7E2DF63BD21}">
      <dgm:prSet/>
      <dgm:spPr/>
      <dgm:t>
        <a:bodyPr/>
        <a:lstStyle/>
        <a:p>
          <a:endParaRPr lang="es"/>
        </a:p>
      </dgm:t>
    </dgm:pt>
    <dgm:pt modelId="{913398B6-502D-400F-9C5D-18CC7E5CF1E7}" type="sibTrans" cxnId="{CBF23717-5F4C-494E-9A8E-F7E2DF63BD21}">
      <dgm:prSet/>
      <dgm:spPr/>
      <dgm:t>
        <a:bodyPr/>
        <a:lstStyle/>
        <a:p>
          <a:endParaRPr lang="es"/>
        </a:p>
      </dgm:t>
    </dgm:pt>
    <dgm:pt modelId="{C7134D05-1513-4034-90A5-6587710EAD95}">
      <dgm:prSet custT="1"/>
      <dgm:spPr>
        <a:ln>
          <a:solidFill>
            <a:srgbClr val="00A8C1"/>
          </a:solidFill>
        </a:ln>
      </dgm:spPr>
      <dgm:t>
        <a:bodyPr/>
        <a:lstStyle/>
        <a:p>
          <a:pPr algn="l" rtl="0"/>
          <a:r>
            <a:rPr lang="es" sz="1500" b="0" i="0" u="none" baseline="0" dirty="0">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rPr>
            <a:t>Pacientes con colonoscopia mayores de 45 años</a:t>
          </a:r>
        </a:p>
      </dgm:t>
    </dgm:pt>
    <dgm:pt modelId="{27085A7E-7728-46AC-9035-EAB107908500}" type="parTrans" cxnId="{AA86DBAC-144E-4E3B-8A30-4CA78C916EEF}">
      <dgm:prSet/>
      <dgm:spPr/>
      <dgm:t>
        <a:bodyPr/>
        <a:lstStyle/>
        <a:p>
          <a:endParaRPr lang="es"/>
        </a:p>
      </dgm:t>
    </dgm:pt>
    <dgm:pt modelId="{CCE6F18A-4E1A-40BF-ADA8-0D4BFAA637F4}" type="sibTrans" cxnId="{AA86DBAC-144E-4E3B-8A30-4CA78C916EEF}">
      <dgm:prSet/>
      <dgm:spPr/>
      <dgm:t>
        <a:bodyPr/>
        <a:lstStyle/>
        <a:p>
          <a:endParaRPr lang="es"/>
        </a:p>
      </dgm:t>
    </dgm:pt>
    <dgm:pt modelId="{411FCAB2-EB12-40CA-AAC7-80C82C117BEF}">
      <dgm:prSet custT="1"/>
      <dgm:spPr>
        <a:ln>
          <a:solidFill>
            <a:srgbClr val="00A8C1"/>
          </a:solidFill>
        </a:ln>
      </dgm:spPr>
      <dgm:t>
        <a:bodyPr/>
        <a:lstStyle/>
        <a:p>
          <a:pPr algn="l" rtl="0"/>
          <a:r>
            <a:rPr lang="es" sz="1500" b="0" i="0" u="none" baseline="0">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rPr>
            <a:t>Evaluación ginecológica o Papanicolau</a:t>
          </a:r>
        </a:p>
      </dgm:t>
    </dgm:pt>
    <dgm:pt modelId="{32A76BDC-4F47-4F1F-B22A-3AF305DE0A29}" type="parTrans" cxnId="{D3CFEF4F-9B77-4077-A66E-D6ADFCDB7CF8}">
      <dgm:prSet/>
      <dgm:spPr/>
      <dgm:t>
        <a:bodyPr/>
        <a:lstStyle/>
        <a:p>
          <a:endParaRPr lang="es"/>
        </a:p>
      </dgm:t>
    </dgm:pt>
    <dgm:pt modelId="{9BA49AC2-6AD3-4DAE-8725-3B3F980C1DF3}" type="sibTrans" cxnId="{D3CFEF4F-9B77-4077-A66E-D6ADFCDB7CF8}">
      <dgm:prSet/>
      <dgm:spPr/>
      <dgm:t>
        <a:bodyPr/>
        <a:lstStyle/>
        <a:p>
          <a:endParaRPr lang="es"/>
        </a:p>
      </dgm:t>
    </dgm:pt>
    <dgm:pt modelId="{281A0790-AA63-4146-A1AF-052F45525D12}">
      <dgm:prSet custT="1"/>
      <dgm:spPr>
        <a:ln>
          <a:solidFill>
            <a:srgbClr val="00A8C1"/>
          </a:solidFill>
        </a:ln>
      </dgm:spPr>
      <dgm:t>
        <a:bodyPr/>
        <a:lstStyle/>
        <a:p>
          <a:pPr algn="l" rtl="0"/>
          <a:r>
            <a:rPr lang="es" sz="1500" b="0" i="0" u="none" baseline="0" dirty="0">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rPr>
            <a:t>Mamografía reciente (mujeres)</a:t>
          </a:r>
        </a:p>
      </dgm:t>
    </dgm:pt>
    <dgm:pt modelId="{B015028B-75F3-4931-9D34-336DBFB5CB81}" type="parTrans" cxnId="{54B8665A-FAA7-4F23-AEAB-55B31CE22389}">
      <dgm:prSet/>
      <dgm:spPr/>
      <dgm:t>
        <a:bodyPr/>
        <a:lstStyle/>
        <a:p>
          <a:endParaRPr lang="es"/>
        </a:p>
      </dgm:t>
    </dgm:pt>
    <dgm:pt modelId="{D1A64BEB-376F-423F-865E-5098FDAB1290}" type="sibTrans" cxnId="{54B8665A-FAA7-4F23-AEAB-55B31CE22389}">
      <dgm:prSet/>
      <dgm:spPr/>
      <dgm:t>
        <a:bodyPr/>
        <a:lstStyle/>
        <a:p>
          <a:endParaRPr lang="es"/>
        </a:p>
      </dgm:t>
    </dgm:pt>
    <dgm:pt modelId="{3591EC03-1864-4C6B-9BC0-AD26C5A19DB0}">
      <dgm:prSet custT="1"/>
      <dgm:spPr>
        <a:ln>
          <a:solidFill>
            <a:srgbClr val="00A8C1"/>
          </a:solidFill>
        </a:ln>
      </dgm:spPr>
      <dgm:t>
        <a:bodyPr/>
        <a:lstStyle/>
        <a:p>
          <a:pPr algn="l" rtl="0"/>
          <a:r>
            <a:rPr lang="es" sz="1500" b="0" i="0" u="none" baseline="0" dirty="0">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rPr>
            <a:t>Antígeno prostático específico (Prostate-Specific Antigen, PSA) reciente (hombres)</a:t>
          </a:r>
        </a:p>
      </dgm:t>
    </dgm:pt>
    <dgm:pt modelId="{FA816733-C39B-4A17-8514-DA2961D19AE4}" type="parTrans" cxnId="{4E4CE4DE-5634-41C3-B2A2-EEDA1C0C1454}">
      <dgm:prSet/>
      <dgm:spPr/>
      <dgm:t>
        <a:bodyPr/>
        <a:lstStyle/>
        <a:p>
          <a:endParaRPr lang="es"/>
        </a:p>
      </dgm:t>
    </dgm:pt>
    <dgm:pt modelId="{89282984-72C1-4B8A-ACDD-1A43BADB5796}" type="sibTrans" cxnId="{4E4CE4DE-5634-41C3-B2A2-EEDA1C0C1454}">
      <dgm:prSet/>
      <dgm:spPr/>
      <dgm:t>
        <a:bodyPr/>
        <a:lstStyle/>
        <a:p>
          <a:endParaRPr lang="es"/>
        </a:p>
      </dgm:t>
    </dgm:pt>
    <dgm:pt modelId="{D2AC980C-D243-4296-B030-F8BEF7A5D630}">
      <dgm:prSet custT="1"/>
      <dgm:spPr>
        <a:solidFill>
          <a:srgbClr val="00A8C1"/>
        </a:solidFill>
      </dgm:spPr>
      <dgm:t>
        <a:bodyPr/>
        <a:lstStyle/>
        <a:p>
          <a:pPr algn="l" rtl="0"/>
          <a:r>
            <a:rPr lang="es" sz="1600" b="0" i="0" u="none" baseline="0" dirty="0">
              <a:latin typeface="Franklin Gothic Medium Cond" panose="020B0606030402020204" pitchFamily="34" charset="0"/>
              <a:ea typeface="Franklin Gothic Medium Cond" panose="020B0606030402020204" pitchFamily="34" charset="0"/>
              <a:cs typeface="Franklin Gothic Medium Cond" panose="020B0606030402020204" pitchFamily="34" charset="0"/>
            </a:rPr>
            <a:t>Otras consultas médicas</a:t>
          </a:r>
        </a:p>
      </dgm:t>
    </dgm:pt>
    <dgm:pt modelId="{35B386A5-2F7D-4939-BE18-63D1393F3D93}" type="parTrans" cxnId="{1E0672AB-503C-4B7D-B06E-2FA8149E3CFC}">
      <dgm:prSet/>
      <dgm:spPr/>
      <dgm:t>
        <a:bodyPr/>
        <a:lstStyle/>
        <a:p>
          <a:endParaRPr lang="es"/>
        </a:p>
      </dgm:t>
    </dgm:pt>
    <dgm:pt modelId="{738460F8-542D-406F-8AEE-B52CFC8D875E}" type="sibTrans" cxnId="{1E0672AB-503C-4B7D-B06E-2FA8149E3CFC}">
      <dgm:prSet/>
      <dgm:spPr/>
      <dgm:t>
        <a:bodyPr/>
        <a:lstStyle/>
        <a:p>
          <a:endParaRPr lang="es"/>
        </a:p>
      </dgm:t>
    </dgm:pt>
    <dgm:pt modelId="{F0A809EC-340A-4B5C-B0DA-7835EFBEBBD6}">
      <dgm:prSet custT="1"/>
      <dgm:spPr>
        <a:ln>
          <a:solidFill>
            <a:srgbClr val="00A8C1"/>
          </a:solidFill>
        </a:ln>
      </dgm:spPr>
      <dgm:t>
        <a:bodyPr/>
        <a:lstStyle/>
        <a:p>
          <a:pPr algn="l" rtl="0"/>
          <a:r>
            <a:rPr lang="es" sz="1500" b="0" i="0" u="none" baseline="0" dirty="0">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rPr>
            <a:t>Tipo de sangre y pruebas de compatibilidad</a:t>
          </a:r>
        </a:p>
      </dgm:t>
    </dgm:pt>
    <dgm:pt modelId="{9C0CB110-62A9-4B71-BB84-39A9EFA2A7D6}" type="parTrans" cxnId="{7FBF4EDA-A3CE-42EB-B708-9B3387DE92A8}">
      <dgm:prSet/>
      <dgm:spPr/>
      <dgm:t>
        <a:bodyPr/>
        <a:lstStyle/>
        <a:p>
          <a:endParaRPr lang="es"/>
        </a:p>
      </dgm:t>
    </dgm:pt>
    <dgm:pt modelId="{213B198E-2778-4050-B70A-BFAD121C5CA0}" type="sibTrans" cxnId="{7FBF4EDA-A3CE-42EB-B708-9B3387DE92A8}">
      <dgm:prSet/>
      <dgm:spPr/>
      <dgm:t>
        <a:bodyPr/>
        <a:lstStyle/>
        <a:p>
          <a:endParaRPr lang="es"/>
        </a:p>
      </dgm:t>
    </dgm:pt>
    <dgm:pt modelId="{513B1245-C087-483E-9C6D-9F6DF0E395FC}">
      <dgm:prSet custT="1"/>
      <dgm:spPr>
        <a:ln>
          <a:solidFill>
            <a:srgbClr val="00A8C1"/>
          </a:solidFill>
        </a:ln>
      </dgm:spPr>
      <dgm:t>
        <a:bodyPr/>
        <a:lstStyle/>
        <a:p>
          <a:pPr algn="l" rtl="0"/>
          <a:r>
            <a:rPr lang="es" sz="1500" b="0" i="0" u="none" baseline="0">
              <a:latin typeface="Arial" panose="020B0604020202020204" pitchFamily="34" charset="0"/>
              <a:ea typeface="Arial" panose="020B0604020202020204" pitchFamily="34" charset="0"/>
              <a:cs typeface="Arial" panose="020B0604020202020204" pitchFamily="34" charset="0"/>
            </a:rPr>
            <a:t>Según lo recomendado</a:t>
          </a:r>
        </a:p>
      </dgm:t>
    </dgm:pt>
    <dgm:pt modelId="{FFFDD70A-978B-43E8-B697-0B068A2A5178}" type="parTrans" cxnId="{CF1C3C9A-8FAD-494F-970E-E77EA5955A11}">
      <dgm:prSet/>
      <dgm:spPr/>
      <dgm:t>
        <a:bodyPr/>
        <a:lstStyle/>
        <a:p>
          <a:endParaRPr lang="es"/>
        </a:p>
      </dgm:t>
    </dgm:pt>
    <dgm:pt modelId="{33483D41-E69E-4078-85AC-A7BBDE646B27}" type="sibTrans" cxnId="{CF1C3C9A-8FAD-494F-970E-E77EA5955A11}">
      <dgm:prSet/>
      <dgm:spPr/>
      <dgm:t>
        <a:bodyPr/>
        <a:lstStyle/>
        <a:p>
          <a:endParaRPr lang="es"/>
        </a:p>
      </dgm:t>
    </dgm:pt>
    <dgm:pt modelId="{B147DB78-CCC3-4CC2-B863-A79180CDDBFD}" type="pres">
      <dgm:prSet presAssocID="{091F32BE-51F5-4428-88FD-422D80E173D0}" presName="linear" presStyleCnt="0">
        <dgm:presLayoutVars>
          <dgm:dir/>
          <dgm:animLvl val="lvl"/>
          <dgm:resizeHandles val="exact"/>
        </dgm:presLayoutVars>
      </dgm:prSet>
      <dgm:spPr/>
    </dgm:pt>
    <dgm:pt modelId="{ACEB87DC-409B-4F22-A324-96B65DFF111B}" type="pres">
      <dgm:prSet presAssocID="{F7A2ECB7-D768-4451-8D0E-F83EB69B334D}" presName="parentLin" presStyleCnt="0"/>
      <dgm:spPr/>
    </dgm:pt>
    <dgm:pt modelId="{D9CB9613-DD68-49D8-8C03-750455C0E5A1}" type="pres">
      <dgm:prSet presAssocID="{F7A2ECB7-D768-4451-8D0E-F83EB69B334D}" presName="parentLeftMargin" presStyleLbl="node1" presStyleIdx="0" presStyleCnt="5"/>
      <dgm:spPr/>
    </dgm:pt>
    <dgm:pt modelId="{A026566E-8C64-4188-8FD4-308BC2DB17D2}" type="pres">
      <dgm:prSet presAssocID="{F7A2ECB7-D768-4451-8D0E-F83EB69B334D}" presName="parentText" presStyleLbl="node1" presStyleIdx="0" presStyleCnt="5">
        <dgm:presLayoutVars>
          <dgm:chMax val="0"/>
          <dgm:bulletEnabled val="1"/>
        </dgm:presLayoutVars>
      </dgm:prSet>
      <dgm:spPr/>
    </dgm:pt>
    <dgm:pt modelId="{3CB919D5-16D1-404B-BD33-AA852DC2694D}" type="pres">
      <dgm:prSet presAssocID="{F7A2ECB7-D768-4451-8D0E-F83EB69B334D}" presName="negativeSpace" presStyleCnt="0"/>
      <dgm:spPr/>
    </dgm:pt>
    <dgm:pt modelId="{B141F82F-BCFB-40A2-8EF1-76244360DF3B}" type="pres">
      <dgm:prSet presAssocID="{F7A2ECB7-D768-4451-8D0E-F83EB69B334D}" presName="childText" presStyleLbl="conFgAcc1" presStyleIdx="0" presStyleCnt="5">
        <dgm:presLayoutVars>
          <dgm:bulletEnabled val="1"/>
        </dgm:presLayoutVars>
      </dgm:prSet>
      <dgm:spPr/>
    </dgm:pt>
    <dgm:pt modelId="{246E9624-200C-47CB-A006-5A9F969C49E2}" type="pres">
      <dgm:prSet presAssocID="{F56D8B2E-AECC-4038-AE43-0DEE25F1172A}" presName="spaceBetweenRectangles" presStyleCnt="0"/>
      <dgm:spPr/>
    </dgm:pt>
    <dgm:pt modelId="{5EDCF517-76AB-4823-B687-14489A77FE6B}" type="pres">
      <dgm:prSet presAssocID="{8BA1BF2A-D3A2-4F6B-BE7A-6F1C034B1F56}" presName="parentLin" presStyleCnt="0"/>
      <dgm:spPr/>
    </dgm:pt>
    <dgm:pt modelId="{408B3DF3-34D1-4316-BDA4-5443B060DAEA}" type="pres">
      <dgm:prSet presAssocID="{8BA1BF2A-D3A2-4F6B-BE7A-6F1C034B1F56}" presName="parentLeftMargin" presStyleLbl="node1" presStyleIdx="0" presStyleCnt="5"/>
      <dgm:spPr/>
    </dgm:pt>
    <dgm:pt modelId="{D5DB6A4A-BB52-4418-99C8-99CA4E51245D}" type="pres">
      <dgm:prSet presAssocID="{8BA1BF2A-D3A2-4F6B-BE7A-6F1C034B1F56}" presName="parentText" presStyleLbl="node1" presStyleIdx="1" presStyleCnt="5">
        <dgm:presLayoutVars>
          <dgm:chMax val="0"/>
          <dgm:bulletEnabled val="1"/>
        </dgm:presLayoutVars>
      </dgm:prSet>
      <dgm:spPr/>
    </dgm:pt>
    <dgm:pt modelId="{4A8EE8DD-8335-48C8-988C-28EE6A988EBB}" type="pres">
      <dgm:prSet presAssocID="{8BA1BF2A-D3A2-4F6B-BE7A-6F1C034B1F56}" presName="negativeSpace" presStyleCnt="0"/>
      <dgm:spPr/>
    </dgm:pt>
    <dgm:pt modelId="{02B167A4-42F2-4708-9F06-79AC66BA569E}" type="pres">
      <dgm:prSet presAssocID="{8BA1BF2A-D3A2-4F6B-BE7A-6F1C034B1F56}" presName="childText" presStyleLbl="conFgAcc1" presStyleIdx="1" presStyleCnt="5">
        <dgm:presLayoutVars>
          <dgm:bulletEnabled val="1"/>
        </dgm:presLayoutVars>
      </dgm:prSet>
      <dgm:spPr/>
    </dgm:pt>
    <dgm:pt modelId="{7D8031E1-7237-4071-A7D1-F2C6ABA23F0B}" type="pres">
      <dgm:prSet presAssocID="{AF37D98B-AC0F-41E6-B992-7055CB17FC2B}" presName="spaceBetweenRectangles" presStyleCnt="0"/>
      <dgm:spPr/>
    </dgm:pt>
    <dgm:pt modelId="{1CDDA140-633F-4BCE-96A0-24EB0AB0D6F2}" type="pres">
      <dgm:prSet presAssocID="{1D306513-E35F-4B98-9DAB-67C8B0E30EDC}" presName="parentLin" presStyleCnt="0"/>
      <dgm:spPr/>
    </dgm:pt>
    <dgm:pt modelId="{C7FA79DC-B96A-4866-A316-E52EAA2D6710}" type="pres">
      <dgm:prSet presAssocID="{1D306513-E35F-4B98-9DAB-67C8B0E30EDC}" presName="parentLeftMargin" presStyleLbl="node1" presStyleIdx="1" presStyleCnt="5"/>
      <dgm:spPr/>
    </dgm:pt>
    <dgm:pt modelId="{74523EFA-178D-405F-8985-E4816DA546F0}" type="pres">
      <dgm:prSet presAssocID="{1D306513-E35F-4B98-9DAB-67C8B0E30EDC}" presName="parentText" presStyleLbl="node1" presStyleIdx="2" presStyleCnt="5">
        <dgm:presLayoutVars>
          <dgm:chMax val="0"/>
          <dgm:bulletEnabled val="1"/>
        </dgm:presLayoutVars>
      </dgm:prSet>
      <dgm:spPr/>
    </dgm:pt>
    <dgm:pt modelId="{FF1EC6BD-1223-4BA6-81FA-66E6BD2AD208}" type="pres">
      <dgm:prSet presAssocID="{1D306513-E35F-4B98-9DAB-67C8B0E30EDC}" presName="negativeSpace" presStyleCnt="0"/>
      <dgm:spPr/>
    </dgm:pt>
    <dgm:pt modelId="{CA95E520-B7AD-4379-AFC5-AFB2F81C16B1}" type="pres">
      <dgm:prSet presAssocID="{1D306513-E35F-4B98-9DAB-67C8B0E30EDC}" presName="childText" presStyleLbl="conFgAcc1" presStyleIdx="2" presStyleCnt="5">
        <dgm:presLayoutVars>
          <dgm:bulletEnabled val="1"/>
        </dgm:presLayoutVars>
      </dgm:prSet>
      <dgm:spPr>
        <a:ln>
          <a:solidFill>
            <a:srgbClr val="00A8C1"/>
          </a:solidFill>
        </a:ln>
      </dgm:spPr>
    </dgm:pt>
    <dgm:pt modelId="{65B905FE-52A7-48D9-BBEA-81A2FEAB967C}" type="pres">
      <dgm:prSet presAssocID="{0007D64C-8CED-40AD-AFF5-CCACE236D5CD}" presName="spaceBetweenRectangles" presStyleCnt="0"/>
      <dgm:spPr/>
    </dgm:pt>
    <dgm:pt modelId="{C7E3E6A9-A5EF-4774-97C5-D2B8B664499D}" type="pres">
      <dgm:prSet presAssocID="{0A1B22B5-E8DC-49F3-8AEE-92E1049096D0}" presName="parentLin" presStyleCnt="0"/>
      <dgm:spPr/>
    </dgm:pt>
    <dgm:pt modelId="{63029846-1A5F-4F56-A307-E45008C13D78}" type="pres">
      <dgm:prSet presAssocID="{0A1B22B5-E8DC-49F3-8AEE-92E1049096D0}" presName="parentLeftMargin" presStyleLbl="node1" presStyleIdx="2" presStyleCnt="5"/>
      <dgm:spPr/>
    </dgm:pt>
    <dgm:pt modelId="{B81E0B3E-10AB-4AA1-9AEE-DDFA28FD487D}" type="pres">
      <dgm:prSet presAssocID="{0A1B22B5-E8DC-49F3-8AEE-92E1049096D0}" presName="parentText" presStyleLbl="node1" presStyleIdx="3" presStyleCnt="5">
        <dgm:presLayoutVars>
          <dgm:chMax val="0"/>
          <dgm:bulletEnabled val="1"/>
        </dgm:presLayoutVars>
      </dgm:prSet>
      <dgm:spPr/>
    </dgm:pt>
    <dgm:pt modelId="{A887C56F-697C-48AD-B6D0-3B50C3BA5E0F}" type="pres">
      <dgm:prSet presAssocID="{0A1B22B5-E8DC-49F3-8AEE-92E1049096D0}" presName="negativeSpace" presStyleCnt="0"/>
      <dgm:spPr/>
    </dgm:pt>
    <dgm:pt modelId="{C7ED584D-4A46-4E81-9E3D-0E9D5578D61E}" type="pres">
      <dgm:prSet presAssocID="{0A1B22B5-E8DC-49F3-8AEE-92E1049096D0}" presName="childText" presStyleLbl="conFgAcc1" presStyleIdx="3" presStyleCnt="5">
        <dgm:presLayoutVars>
          <dgm:bulletEnabled val="1"/>
        </dgm:presLayoutVars>
      </dgm:prSet>
      <dgm:spPr/>
    </dgm:pt>
    <dgm:pt modelId="{96FB4331-E0C2-4C65-8862-21C51EC64428}" type="pres">
      <dgm:prSet presAssocID="{913398B6-502D-400F-9C5D-18CC7E5CF1E7}" presName="spaceBetweenRectangles" presStyleCnt="0"/>
      <dgm:spPr/>
    </dgm:pt>
    <dgm:pt modelId="{CD975A46-77A4-4B4E-8EA2-4F6E5C0BCD8C}" type="pres">
      <dgm:prSet presAssocID="{D2AC980C-D243-4296-B030-F8BEF7A5D630}" presName="parentLin" presStyleCnt="0"/>
      <dgm:spPr/>
    </dgm:pt>
    <dgm:pt modelId="{B294CD35-6E8E-4402-9D72-5A87412FD1CF}" type="pres">
      <dgm:prSet presAssocID="{D2AC980C-D243-4296-B030-F8BEF7A5D630}" presName="parentLeftMargin" presStyleLbl="node1" presStyleIdx="3" presStyleCnt="5"/>
      <dgm:spPr/>
    </dgm:pt>
    <dgm:pt modelId="{CC4949E4-4BCD-4974-B3F4-3A3BA2B20465}" type="pres">
      <dgm:prSet presAssocID="{D2AC980C-D243-4296-B030-F8BEF7A5D630}" presName="parentText" presStyleLbl="node1" presStyleIdx="4" presStyleCnt="5">
        <dgm:presLayoutVars>
          <dgm:chMax val="0"/>
          <dgm:bulletEnabled val="1"/>
        </dgm:presLayoutVars>
      </dgm:prSet>
      <dgm:spPr/>
    </dgm:pt>
    <dgm:pt modelId="{57E5C665-5A76-4E65-BCE4-5E76E2436762}" type="pres">
      <dgm:prSet presAssocID="{D2AC980C-D243-4296-B030-F8BEF7A5D630}" presName="negativeSpace" presStyleCnt="0"/>
      <dgm:spPr/>
    </dgm:pt>
    <dgm:pt modelId="{35427EF9-553F-4A1F-AA9B-7E5461C6BEAC}" type="pres">
      <dgm:prSet presAssocID="{D2AC980C-D243-4296-B030-F8BEF7A5D630}" presName="childText" presStyleLbl="conFgAcc1" presStyleIdx="4" presStyleCnt="5">
        <dgm:presLayoutVars>
          <dgm:bulletEnabled val="1"/>
        </dgm:presLayoutVars>
      </dgm:prSet>
      <dgm:spPr/>
    </dgm:pt>
  </dgm:ptLst>
  <dgm:cxnLst>
    <dgm:cxn modelId="{DDEF7412-326E-4678-88EA-7045913F5C56}" type="presOf" srcId="{1D306513-E35F-4B98-9DAB-67C8B0E30EDC}" destId="{74523EFA-178D-405F-8985-E4816DA546F0}" srcOrd="1" destOrd="0" presId="urn:microsoft.com/office/officeart/2005/8/layout/list1"/>
    <dgm:cxn modelId="{CBF23717-5F4C-494E-9A8E-F7E2DF63BD21}" srcId="{091F32BE-51F5-4428-88FD-422D80E173D0}" destId="{0A1B22B5-E8DC-49F3-8AEE-92E1049096D0}" srcOrd="3" destOrd="0" parTransId="{964EC6B9-EF07-453B-91DB-85EE84968E9A}" sibTransId="{913398B6-502D-400F-9C5D-18CC7E5CF1E7}"/>
    <dgm:cxn modelId="{5F03EB1E-2718-429E-A266-B3E153F4E3DF}" type="presOf" srcId="{D2AC980C-D243-4296-B030-F8BEF7A5D630}" destId="{B294CD35-6E8E-4402-9D72-5A87412FD1CF}" srcOrd="0" destOrd="0" presId="urn:microsoft.com/office/officeart/2005/8/layout/list1"/>
    <dgm:cxn modelId="{DC5DD722-E805-4010-9C89-5CC97182FB58}" srcId="{8BA1BF2A-D3A2-4F6B-BE7A-6F1C034B1F56}" destId="{26575688-F8DE-403E-A38A-15CC31A6061B}" srcOrd="0" destOrd="0" parTransId="{926D5D65-2365-4536-A78A-C3BB16E64648}" sibTransId="{F8953F6C-6E4A-4459-9AF9-8FDAD37979AA}"/>
    <dgm:cxn modelId="{6AF98027-E351-4508-BED8-954569C87F18}" type="presOf" srcId="{F7A2ECB7-D768-4451-8D0E-F83EB69B334D}" destId="{A026566E-8C64-4188-8FD4-308BC2DB17D2}" srcOrd="1" destOrd="0" presId="urn:microsoft.com/office/officeart/2005/8/layout/list1"/>
    <dgm:cxn modelId="{0AECD034-3D14-49F8-89D3-15CA30E70682}" type="presOf" srcId="{8BA1BF2A-D3A2-4F6B-BE7A-6F1C034B1F56}" destId="{D5DB6A4A-BB52-4418-99C8-99CA4E51245D}" srcOrd="1" destOrd="0" presId="urn:microsoft.com/office/officeart/2005/8/layout/list1"/>
    <dgm:cxn modelId="{61480E3E-CE18-450B-841F-64C46E75B2DF}" type="presOf" srcId="{513B1245-C087-483E-9C6D-9F6DF0E395FC}" destId="{35427EF9-553F-4A1F-AA9B-7E5461C6BEAC}" srcOrd="0" destOrd="0" presId="urn:microsoft.com/office/officeart/2005/8/layout/list1"/>
    <dgm:cxn modelId="{DE6EF144-4175-4040-B21C-65DF625108DD}" type="presOf" srcId="{21E877AC-76D5-45E9-A45A-688DEDB21EF3}" destId="{B141F82F-BCFB-40A2-8EF1-76244360DF3B}" srcOrd="0" destOrd="0" presId="urn:microsoft.com/office/officeart/2005/8/layout/list1"/>
    <dgm:cxn modelId="{44CBB24A-3049-4724-82F9-B7922339CB6E}" type="presOf" srcId="{0A1B22B5-E8DC-49F3-8AEE-92E1049096D0}" destId="{63029846-1A5F-4F56-A307-E45008C13D78}" srcOrd="0" destOrd="0" presId="urn:microsoft.com/office/officeart/2005/8/layout/list1"/>
    <dgm:cxn modelId="{D3CFEF4F-9B77-4077-A66E-D6ADFCDB7CF8}" srcId="{0A1B22B5-E8DC-49F3-8AEE-92E1049096D0}" destId="{411FCAB2-EB12-40CA-AAC7-80C82C117BEF}" srcOrd="1" destOrd="0" parTransId="{32A76BDC-4F47-4F1F-B22A-3AF305DE0A29}" sibTransId="{9BA49AC2-6AD3-4DAE-8725-3B3F980C1DF3}"/>
    <dgm:cxn modelId="{54B8665A-FAA7-4F23-AEAB-55B31CE22389}" srcId="{0A1B22B5-E8DC-49F3-8AEE-92E1049096D0}" destId="{281A0790-AA63-4146-A1AF-052F45525D12}" srcOrd="2" destOrd="0" parTransId="{B015028B-75F3-4931-9D34-336DBFB5CB81}" sibTransId="{D1A64BEB-376F-423F-865E-5098FDAB1290}"/>
    <dgm:cxn modelId="{7FB3A562-BD42-45E7-BF22-001BC84F6617}" type="presOf" srcId="{411FCAB2-EB12-40CA-AAC7-80C82C117BEF}" destId="{C7ED584D-4A46-4E81-9E3D-0E9D5578D61E}" srcOrd="0" destOrd="1" presId="urn:microsoft.com/office/officeart/2005/8/layout/list1"/>
    <dgm:cxn modelId="{F0E49B6C-1FBE-4D3F-828F-EAAEBC07E3B6}" type="presOf" srcId="{26575688-F8DE-403E-A38A-15CC31A6061B}" destId="{02B167A4-42F2-4708-9F06-79AC66BA569E}" srcOrd="0" destOrd="0" presId="urn:microsoft.com/office/officeart/2005/8/layout/list1"/>
    <dgm:cxn modelId="{9B80D27F-F7BC-4C59-B13D-A77F9D5F8578}" type="presOf" srcId="{1D306513-E35F-4B98-9DAB-67C8B0E30EDC}" destId="{C7FA79DC-B96A-4866-A316-E52EAA2D6710}" srcOrd="0" destOrd="0" presId="urn:microsoft.com/office/officeart/2005/8/layout/list1"/>
    <dgm:cxn modelId="{C69AE58A-26AF-4C33-B83A-49D69C298FD4}" type="presOf" srcId="{0A1B22B5-E8DC-49F3-8AEE-92E1049096D0}" destId="{B81E0B3E-10AB-4AA1-9AEE-DDFA28FD487D}" srcOrd="1" destOrd="0" presId="urn:microsoft.com/office/officeart/2005/8/layout/list1"/>
    <dgm:cxn modelId="{9355AC8F-88D6-42F2-BFBF-4C0D97F85378}" srcId="{091F32BE-51F5-4428-88FD-422D80E173D0}" destId="{F7A2ECB7-D768-4451-8D0E-F83EB69B334D}" srcOrd="0" destOrd="0" parTransId="{5B5FB98B-7851-4223-A805-8FFBA9479391}" sibTransId="{F56D8B2E-AECC-4038-AE43-0DEE25F1172A}"/>
    <dgm:cxn modelId="{4FF4F68F-7D95-4853-B6B9-0D2AB39DE83C}" srcId="{091F32BE-51F5-4428-88FD-422D80E173D0}" destId="{1D306513-E35F-4B98-9DAB-67C8B0E30EDC}" srcOrd="2" destOrd="0" parTransId="{C9446CC2-C466-43A5-B4AA-64A545682AA2}" sibTransId="{0007D64C-8CED-40AD-AFF5-CCACE236D5CD}"/>
    <dgm:cxn modelId="{35278896-6472-431F-BC9D-ADF47F0036A6}" type="presOf" srcId="{F0A809EC-340A-4B5C-B0DA-7835EFBEBBD6}" destId="{B141F82F-BCFB-40A2-8EF1-76244360DF3B}" srcOrd="0" destOrd="1" presId="urn:microsoft.com/office/officeart/2005/8/layout/list1"/>
    <dgm:cxn modelId="{CF1C3C9A-8FAD-494F-970E-E77EA5955A11}" srcId="{D2AC980C-D243-4296-B030-F8BEF7A5D630}" destId="{513B1245-C087-483E-9C6D-9F6DF0E395FC}" srcOrd="0" destOrd="0" parTransId="{FFFDD70A-978B-43E8-B697-0B068A2A5178}" sibTransId="{33483D41-E69E-4078-85AC-A7BBDE646B27}"/>
    <dgm:cxn modelId="{443A44A1-52E0-4898-A883-B1988B893CC5}" type="presOf" srcId="{D2AC980C-D243-4296-B030-F8BEF7A5D630}" destId="{CC4949E4-4BCD-4974-B3F4-3A3BA2B20465}" srcOrd="1" destOrd="0" presId="urn:microsoft.com/office/officeart/2005/8/layout/list1"/>
    <dgm:cxn modelId="{ADDD7CA3-32A5-4146-B2DC-612A20D1465E}" type="presOf" srcId="{F7A2ECB7-D768-4451-8D0E-F83EB69B334D}" destId="{D9CB9613-DD68-49D8-8C03-750455C0E5A1}" srcOrd="0" destOrd="0" presId="urn:microsoft.com/office/officeart/2005/8/layout/list1"/>
    <dgm:cxn modelId="{344666A4-691D-4217-B49E-1D72BFAD71F6}" type="presOf" srcId="{3591EC03-1864-4C6B-9BC0-AD26C5A19DB0}" destId="{C7ED584D-4A46-4E81-9E3D-0E9D5578D61E}" srcOrd="0" destOrd="3" presId="urn:microsoft.com/office/officeart/2005/8/layout/list1"/>
    <dgm:cxn modelId="{1E0672AB-503C-4B7D-B06E-2FA8149E3CFC}" srcId="{091F32BE-51F5-4428-88FD-422D80E173D0}" destId="{D2AC980C-D243-4296-B030-F8BEF7A5D630}" srcOrd="4" destOrd="0" parTransId="{35B386A5-2F7D-4939-BE18-63D1393F3D93}" sibTransId="{738460F8-542D-406F-8AEE-B52CFC8D875E}"/>
    <dgm:cxn modelId="{AA86DBAC-144E-4E3B-8A30-4CA78C916EEF}" srcId="{0A1B22B5-E8DC-49F3-8AEE-92E1049096D0}" destId="{C7134D05-1513-4034-90A5-6587710EAD95}" srcOrd="0" destOrd="0" parTransId="{27085A7E-7728-46AC-9035-EAB107908500}" sibTransId="{CCE6F18A-4E1A-40BF-ADA8-0D4BFAA637F4}"/>
    <dgm:cxn modelId="{B67E6BB9-3D85-4EBB-8140-692AC07CA19D}" type="presOf" srcId="{281A0790-AA63-4146-A1AF-052F45525D12}" destId="{C7ED584D-4A46-4E81-9E3D-0E9D5578D61E}" srcOrd="0" destOrd="2" presId="urn:microsoft.com/office/officeart/2005/8/layout/list1"/>
    <dgm:cxn modelId="{A54552C3-D67D-487A-9420-30DBC9C84EB2}" srcId="{091F32BE-51F5-4428-88FD-422D80E173D0}" destId="{8BA1BF2A-D3A2-4F6B-BE7A-6F1C034B1F56}" srcOrd="1" destOrd="0" parTransId="{B33316CF-22F5-4E7D-9D28-45C8D3B42777}" sibTransId="{AF37D98B-AC0F-41E6-B992-7055CB17FC2B}"/>
    <dgm:cxn modelId="{DE3E23C9-6098-44DB-821B-88467E1221BA}" srcId="{F7A2ECB7-D768-4451-8D0E-F83EB69B334D}" destId="{21E877AC-76D5-45E9-A45A-688DEDB21EF3}" srcOrd="0" destOrd="0" parTransId="{B1CB11E7-932D-43F9-90AC-2BBF2FCFEE01}" sibTransId="{54514EC8-B371-4FDB-ADA1-EF10378949D3}"/>
    <dgm:cxn modelId="{764200CD-99D2-4A66-A3ED-983DB79F0D8D}" type="presOf" srcId="{091F32BE-51F5-4428-88FD-422D80E173D0}" destId="{B147DB78-CCC3-4CC2-B863-A79180CDDBFD}" srcOrd="0" destOrd="0" presId="urn:microsoft.com/office/officeart/2005/8/layout/list1"/>
    <dgm:cxn modelId="{7FBF4EDA-A3CE-42EB-B708-9B3387DE92A8}" srcId="{F7A2ECB7-D768-4451-8D0E-F83EB69B334D}" destId="{F0A809EC-340A-4B5C-B0DA-7835EFBEBBD6}" srcOrd="1" destOrd="0" parTransId="{9C0CB110-62A9-4B71-BB84-39A9EFA2A7D6}" sibTransId="{213B198E-2778-4050-B70A-BFAD121C5CA0}"/>
    <dgm:cxn modelId="{4E4CE4DE-5634-41C3-B2A2-EEDA1C0C1454}" srcId="{0A1B22B5-E8DC-49F3-8AEE-92E1049096D0}" destId="{3591EC03-1864-4C6B-9BC0-AD26C5A19DB0}" srcOrd="3" destOrd="0" parTransId="{FA816733-C39B-4A17-8514-DA2961D19AE4}" sibTransId="{89282984-72C1-4B8A-ACDD-1A43BADB5796}"/>
    <dgm:cxn modelId="{738F17ED-1B9F-472E-B479-FC77F7B646D7}" type="presOf" srcId="{8BA1BF2A-D3A2-4F6B-BE7A-6F1C034B1F56}" destId="{408B3DF3-34D1-4316-BDA4-5443B060DAEA}" srcOrd="0" destOrd="0" presId="urn:microsoft.com/office/officeart/2005/8/layout/list1"/>
    <dgm:cxn modelId="{191CF7F6-3213-443D-B9D6-CFD849FD5A2B}" type="presOf" srcId="{C7134D05-1513-4034-90A5-6587710EAD95}" destId="{C7ED584D-4A46-4E81-9E3D-0E9D5578D61E}" srcOrd="0" destOrd="0" presId="urn:microsoft.com/office/officeart/2005/8/layout/list1"/>
    <dgm:cxn modelId="{A050555D-0ED3-4C96-A856-B96298328453}" type="presParOf" srcId="{B147DB78-CCC3-4CC2-B863-A79180CDDBFD}" destId="{ACEB87DC-409B-4F22-A324-96B65DFF111B}" srcOrd="0" destOrd="0" presId="urn:microsoft.com/office/officeart/2005/8/layout/list1"/>
    <dgm:cxn modelId="{C3E42125-6630-428E-BE7E-5E6D4E5FB09C}" type="presParOf" srcId="{ACEB87DC-409B-4F22-A324-96B65DFF111B}" destId="{D9CB9613-DD68-49D8-8C03-750455C0E5A1}" srcOrd="0" destOrd="0" presId="urn:microsoft.com/office/officeart/2005/8/layout/list1"/>
    <dgm:cxn modelId="{A645E858-2940-435C-BD3B-AB8CFAD4C9C2}" type="presParOf" srcId="{ACEB87DC-409B-4F22-A324-96B65DFF111B}" destId="{A026566E-8C64-4188-8FD4-308BC2DB17D2}" srcOrd="1" destOrd="0" presId="urn:microsoft.com/office/officeart/2005/8/layout/list1"/>
    <dgm:cxn modelId="{05B0FE51-96DB-43E7-9B11-A191BFCFC398}" type="presParOf" srcId="{B147DB78-CCC3-4CC2-B863-A79180CDDBFD}" destId="{3CB919D5-16D1-404B-BD33-AA852DC2694D}" srcOrd="1" destOrd="0" presId="urn:microsoft.com/office/officeart/2005/8/layout/list1"/>
    <dgm:cxn modelId="{9665D54A-8AA0-4C85-A676-449F5717F275}" type="presParOf" srcId="{B147DB78-CCC3-4CC2-B863-A79180CDDBFD}" destId="{B141F82F-BCFB-40A2-8EF1-76244360DF3B}" srcOrd="2" destOrd="0" presId="urn:microsoft.com/office/officeart/2005/8/layout/list1"/>
    <dgm:cxn modelId="{AEED0EAF-EA0B-4F04-987C-30E89370119E}" type="presParOf" srcId="{B147DB78-CCC3-4CC2-B863-A79180CDDBFD}" destId="{246E9624-200C-47CB-A006-5A9F969C49E2}" srcOrd="3" destOrd="0" presId="urn:microsoft.com/office/officeart/2005/8/layout/list1"/>
    <dgm:cxn modelId="{FBD8313C-55D8-45CE-AB59-D87DF308E314}" type="presParOf" srcId="{B147DB78-CCC3-4CC2-B863-A79180CDDBFD}" destId="{5EDCF517-76AB-4823-B687-14489A77FE6B}" srcOrd="4" destOrd="0" presId="urn:microsoft.com/office/officeart/2005/8/layout/list1"/>
    <dgm:cxn modelId="{E6CD5F66-48AD-43E7-9185-F50D79CCBD4D}" type="presParOf" srcId="{5EDCF517-76AB-4823-B687-14489A77FE6B}" destId="{408B3DF3-34D1-4316-BDA4-5443B060DAEA}" srcOrd="0" destOrd="0" presId="urn:microsoft.com/office/officeart/2005/8/layout/list1"/>
    <dgm:cxn modelId="{9EC30257-6F49-4466-B594-4EFF5A0D8FDB}" type="presParOf" srcId="{5EDCF517-76AB-4823-B687-14489A77FE6B}" destId="{D5DB6A4A-BB52-4418-99C8-99CA4E51245D}" srcOrd="1" destOrd="0" presId="urn:microsoft.com/office/officeart/2005/8/layout/list1"/>
    <dgm:cxn modelId="{E33C7EFB-9065-4300-A770-03ED8A824BC3}" type="presParOf" srcId="{B147DB78-CCC3-4CC2-B863-A79180CDDBFD}" destId="{4A8EE8DD-8335-48C8-988C-28EE6A988EBB}" srcOrd="5" destOrd="0" presId="urn:microsoft.com/office/officeart/2005/8/layout/list1"/>
    <dgm:cxn modelId="{3B29984A-E3B6-4C89-A6F5-F04D96DFB120}" type="presParOf" srcId="{B147DB78-CCC3-4CC2-B863-A79180CDDBFD}" destId="{02B167A4-42F2-4708-9F06-79AC66BA569E}" srcOrd="6" destOrd="0" presId="urn:microsoft.com/office/officeart/2005/8/layout/list1"/>
    <dgm:cxn modelId="{F98A3949-0EDE-4C58-AB5C-20EC761540AA}" type="presParOf" srcId="{B147DB78-CCC3-4CC2-B863-A79180CDDBFD}" destId="{7D8031E1-7237-4071-A7D1-F2C6ABA23F0B}" srcOrd="7" destOrd="0" presId="urn:microsoft.com/office/officeart/2005/8/layout/list1"/>
    <dgm:cxn modelId="{EA71C71B-2C25-4EBC-B762-74D460BFC1B1}" type="presParOf" srcId="{B147DB78-CCC3-4CC2-B863-A79180CDDBFD}" destId="{1CDDA140-633F-4BCE-96A0-24EB0AB0D6F2}" srcOrd="8" destOrd="0" presId="urn:microsoft.com/office/officeart/2005/8/layout/list1"/>
    <dgm:cxn modelId="{D66745AC-00BC-4D17-A7D3-11302E7D51C0}" type="presParOf" srcId="{1CDDA140-633F-4BCE-96A0-24EB0AB0D6F2}" destId="{C7FA79DC-B96A-4866-A316-E52EAA2D6710}" srcOrd="0" destOrd="0" presId="urn:microsoft.com/office/officeart/2005/8/layout/list1"/>
    <dgm:cxn modelId="{762F900F-7E4B-441F-8FAB-EA65E8867290}" type="presParOf" srcId="{1CDDA140-633F-4BCE-96A0-24EB0AB0D6F2}" destId="{74523EFA-178D-405F-8985-E4816DA546F0}" srcOrd="1" destOrd="0" presId="urn:microsoft.com/office/officeart/2005/8/layout/list1"/>
    <dgm:cxn modelId="{83081214-F0C7-430F-A64C-423F16D4190F}" type="presParOf" srcId="{B147DB78-CCC3-4CC2-B863-A79180CDDBFD}" destId="{FF1EC6BD-1223-4BA6-81FA-66E6BD2AD208}" srcOrd="9" destOrd="0" presId="urn:microsoft.com/office/officeart/2005/8/layout/list1"/>
    <dgm:cxn modelId="{80825ED1-90B5-4887-AB22-86882D1F38F5}" type="presParOf" srcId="{B147DB78-CCC3-4CC2-B863-A79180CDDBFD}" destId="{CA95E520-B7AD-4379-AFC5-AFB2F81C16B1}" srcOrd="10" destOrd="0" presId="urn:microsoft.com/office/officeart/2005/8/layout/list1"/>
    <dgm:cxn modelId="{AFE4BA49-0FA4-41A7-A8B5-B1A49CB04BF9}" type="presParOf" srcId="{B147DB78-CCC3-4CC2-B863-A79180CDDBFD}" destId="{65B905FE-52A7-48D9-BBEA-81A2FEAB967C}" srcOrd="11" destOrd="0" presId="urn:microsoft.com/office/officeart/2005/8/layout/list1"/>
    <dgm:cxn modelId="{D02F4597-13B7-485C-A03E-0ED512CA78CB}" type="presParOf" srcId="{B147DB78-CCC3-4CC2-B863-A79180CDDBFD}" destId="{C7E3E6A9-A5EF-4774-97C5-D2B8B664499D}" srcOrd="12" destOrd="0" presId="urn:microsoft.com/office/officeart/2005/8/layout/list1"/>
    <dgm:cxn modelId="{DD708B45-E7E3-41A2-912B-8C6B1F210E3A}" type="presParOf" srcId="{C7E3E6A9-A5EF-4774-97C5-D2B8B664499D}" destId="{63029846-1A5F-4F56-A307-E45008C13D78}" srcOrd="0" destOrd="0" presId="urn:microsoft.com/office/officeart/2005/8/layout/list1"/>
    <dgm:cxn modelId="{09BE96DD-AC02-4AB4-B318-996791020DAD}" type="presParOf" srcId="{C7E3E6A9-A5EF-4774-97C5-D2B8B664499D}" destId="{B81E0B3E-10AB-4AA1-9AEE-DDFA28FD487D}" srcOrd="1" destOrd="0" presId="urn:microsoft.com/office/officeart/2005/8/layout/list1"/>
    <dgm:cxn modelId="{520D7BB3-4A67-4B76-9825-1C46F46BD4F6}" type="presParOf" srcId="{B147DB78-CCC3-4CC2-B863-A79180CDDBFD}" destId="{A887C56F-697C-48AD-B6D0-3B50C3BA5E0F}" srcOrd="13" destOrd="0" presId="urn:microsoft.com/office/officeart/2005/8/layout/list1"/>
    <dgm:cxn modelId="{846435CF-93EE-49B8-B5DB-31F9FF28ED67}" type="presParOf" srcId="{B147DB78-CCC3-4CC2-B863-A79180CDDBFD}" destId="{C7ED584D-4A46-4E81-9E3D-0E9D5578D61E}" srcOrd="14" destOrd="0" presId="urn:microsoft.com/office/officeart/2005/8/layout/list1"/>
    <dgm:cxn modelId="{D961750A-C697-4589-95F9-7ED78811BFD7}" type="presParOf" srcId="{B147DB78-CCC3-4CC2-B863-A79180CDDBFD}" destId="{96FB4331-E0C2-4C65-8862-21C51EC64428}" srcOrd="15" destOrd="0" presId="urn:microsoft.com/office/officeart/2005/8/layout/list1"/>
    <dgm:cxn modelId="{D0A32815-178E-4075-B553-D8FE5A087C43}" type="presParOf" srcId="{B147DB78-CCC3-4CC2-B863-A79180CDDBFD}" destId="{CD975A46-77A4-4B4E-8EA2-4F6E5C0BCD8C}" srcOrd="16" destOrd="0" presId="urn:microsoft.com/office/officeart/2005/8/layout/list1"/>
    <dgm:cxn modelId="{B6FDFC18-7AD8-4370-909F-B9DCCBDAF04B}" type="presParOf" srcId="{CD975A46-77A4-4B4E-8EA2-4F6E5C0BCD8C}" destId="{B294CD35-6E8E-4402-9D72-5A87412FD1CF}" srcOrd="0" destOrd="0" presId="urn:microsoft.com/office/officeart/2005/8/layout/list1"/>
    <dgm:cxn modelId="{000BEEA4-8F36-455A-B861-B801D882CBBB}" type="presParOf" srcId="{CD975A46-77A4-4B4E-8EA2-4F6E5C0BCD8C}" destId="{CC4949E4-4BCD-4974-B3F4-3A3BA2B20465}" srcOrd="1" destOrd="0" presId="urn:microsoft.com/office/officeart/2005/8/layout/list1"/>
    <dgm:cxn modelId="{34D23C39-6ADA-4A8E-AAF9-6450ECC34A8A}" type="presParOf" srcId="{B147DB78-CCC3-4CC2-B863-A79180CDDBFD}" destId="{57E5C665-5A76-4E65-BCE4-5E76E2436762}" srcOrd="17" destOrd="0" presId="urn:microsoft.com/office/officeart/2005/8/layout/list1"/>
    <dgm:cxn modelId="{269C3D4C-D4E9-4B36-809F-B6F4862604F4}" type="presParOf" srcId="{B147DB78-CCC3-4CC2-B863-A79180CDDBFD}" destId="{35427EF9-553F-4A1F-AA9B-7E5461C6BEAC}"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8290B7-1FA7-45C5-A7FF-34D5EE068ED8}">
      <dsp:nvSpPr>
        <dsp:cNvPr id="0" name=""/>
        <dsp:cNvSpPr/>
      </dsp:nvSpPr>
      <dsp:spPr>
        <a:xfrm>
          <a:off x="0" y="344181"/>
          <a:ext cx="8229600" cy="504000"/>
        </a:xfrm>
        <a:prstGeom prst="rect">
          <a:avLst/>
        </a:prstGeom>
        <a:solidFill>
          <a:schemeClr val="lt1">
            <a:alpha val="90000"/>
            <a:hueOff val="0"/>
            <a:satOff val="0"/>
            <a:lumOff val="0"/>
            <a:alphaOff val="0"/>
          </a:schemeClr>
        </a:solidFill>
        <a:ln w="25400" cap="flat" cmpd="sng" algn="ctr">
          <a:solidFill>
            <a:srgbClr val="00A8C1"/>
          </a:solidFill>
          <a:prstDash val="solid"/>
        </a:ln>
        <a:effectLst/>
      </dsp:spPr>
      <dsp:style>
        <a:lnRef idx="2">
          <a:scrgbClr r="0" g="0" b="0"/>
        </a:lnRef>
        <a:fillRef idx="1">
          <a:scrgbClr r="0" g="0" b="0"/>
        </a:fillRef>
        <a:effectRef idx="0">
          <a:scrgbClr r="0" g="0" b="0"/>
        </a:effectRef>
        <a:fontRef idx="minor"/>
      </dsp:style>
    </dsp:sp>
    <dsp:sp modelId="{E0F7275B-06D9-4D1A-BCA6-A23762A14DA6}">
      <dsp:nvSpPr>
        <dsp:cNvPr id="0" name=""/>
        <dsp:cNvSpPr/>
      </dsp:nvSpPr>
      <dsp:spPr>
        <a:xfrm>
          <a:off x="411480" y="48981"/>
          <a:ext cx="5760720" cy="590400"/>
        </a:xfrm>
        <a:prstGeom prst="roundRect">
          <a:avLst/>
        </a:prstGeom>
        <a:solidFill>
          <a:srgbClr val="00A8C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rtl="0">
            <a:lnSpc>
              <a:spcPct val="90000"/>
            </a:lnSpc>
            <a:spcBef>
              <a:spcPct val="0"/>
            </a:spcBef>
            <a:spcAft>
              <a:spcPct val="35000"/>
            </a:spcAft>
            <a:buNone/>
          </a:pPr>
          <a:r>
            <a:rPr lang="es" sz="2000" b="0" i="0" u="none" kern="1200" baseline="0" dirty="0">
              <a:latin typeface="Arial" panose="020B0604020202020204" pitchFamily="34" charset="0"/>
              <a:ea typeface="Arial" panose="020B0604020202020204" pitchFamily="34" charset="0"/>
              <a:cs typeface="Arial" panose="020B0604020202020204" pitchFamily="34" charset="0"/>
            </a:rPr>
            <a:t>Registro del paciente</a:t>
          </a:r>
        </a:p>
      </dsp:txBody>
      <dsp:txXfrm>
        <a:off x="440301" y="77802"/>
        <a:ext cx="5703078" cy="532758"/>
      </dsp:txXfrm>
    </dsp:sp>
    <dsp:sp modelId="{96889A30-F50F-48D1-906C-363791FBADAE}">
      <dsp:nvSpPr>
        <dsp:cNvPr id="0" name=""/>
        <dsp:cNvSpPr/>
      </dsp:nvSpPr>
      <dsp:spPr>
        <a:xfrm>
          <a:off x="0" y="1251381"/>
          <a:ext cx="8229600" cy="504000"/>
        </a:xfrm>
        <a:prstGeom prst="rect">
          <a:avLst/>
        </a:prstGeom>
        <a:solidFill>
          <a:schemeClr val="lt1">
            <a:alpha val="90000"/>
            <a:hueOff val="0"/>
            <a:satOff val="0"/>
            <a:lumOff val="0"/>
            <a:alphaOff val="0"/>
          </a:schemeClr>
        </a:solidFill>
        <a:ln w="25400" cap="flat" cmpd="sng" algn="ctr">
          <a:solidFill>
            <a:srgbClr val="00A8C1"/>
          </a:solidFill>
          <a:prstDash val="solid"/>
        </a:ln>
        <a:effectLst/>
      </dsp:spPr>
      <dsp:style>
        <a:lnRef idx="2">
          <a:scrgbClr r="0" g="0" b="0"/>
        </a:lnRef>
        <a:fillRef idx="1">
          <a:scrgbClr r="0" g="0" b="0"/>
        </a:fillRef>
        <a:effectRef idx="0">
          <a:scrgbClr r="0" g="0" b="0"/>
        </a:effectRef>
        <a:fontRef idx="minor"/>
      </dsp:style>
    </dsp:sp>
    <dsp:sp modelId="{B73870D0-AC87-42D3-BD8A-D5FFE8D9EC88}">
      <dsp:nvSpPr>
        <dsp:cNvPr id="0" name=""/>
        <dsp:cNvSpPr/>
      </dsp:nvSpPr>
      <dsp:spPr>
        <a:xfrm>
          <a:off x="411480" y="956181"/>
          <a:ext cx="5760720" cy="590400"/>
        </a:xfrm>
        <a:prstGeom prst="roundRect">
          <a:avLst/>
        </a:prstGeom>
        <a:solidFill>
          <a:srgbClr val="00A8C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rtl="0">
            <a:lnSpc>
              <a:spcPct val="90000"/>
            </a:lnSpc>
            <a:spcBef>
              <a:spcPct val="0"/>
            </a:spcBef>
            <a:spcAft>
              <a:spcPct val="35000"/>
            </a:spcAft>
            <a:buNone/>
          </a:pPr>
          <a:r>
            <a:rPr lang="es" sz="2000" b="0" i="0" u="none" kern="1200" baseline="0" dirty="0">
              <a:latin typeface="Arial" panose="020B0604020202020204" pitchFamily="34" charset="0"/>
              <a:ea typeface="Arial" panose="020B0604020202020204" pitchFamily="34" charset="0"/>
              <a:cs typeface="Arial" panose="020B0604020202020204" pitchFamily="34" charset="0"/>
            </a:rPr>
            <a:t>Evaluación por teléfono</a:t>
          </a:r>
        </a:p>
      </dsp:txBody>
      <dsp:txXfrm>
        <a:off x="440301" y="985002"/>
        <a:ext cx="5703078" cy="532758"/>
      </dsp:txXfrm>
    </dsp:sp>
    <dsp:sp modelId="{DCA52AB5-9F53-439F-8B2A-077BEFF152D4}">
      <dsp:nvSpPr>
        <dsp:cNvPr id="0" name=""/>
        <dsp:cNvSpPr/>
      </dsp:nvSpPr>
      <dsp:spPr>
        <a:xfrm>
          <a:off x="0" y="2158581"/>
          <a:ext cx="8229600" cy="504000"/>
        </a:xfrm>
        <a:prstGeom prst="rect">
          <a:avLst/>
        </a:prstGeom>
        <a:solidFill>
          <a:schemeClr val="lt1">
            <a:alpha val="90000"/>
            <a:hueOff val="0"/>
            <a:satOff val="0"/>
            <a:lumOff val="0"/>
            <a:alphaOff val="0"/>
          </a:schemeClr>
        </a:solidFill>
        <a:ln w="25400" cap="flat" cmpd="sng" algn="ctr">
          <a:solidFill>
            <a:srgbClr val="00A8C1"/>
          </a:solidFill>
          <a:prstDash val="solid"/>
        </a:ln>
        <a:effectLst/>
      </dsp:spPr>
      <dsp:style>
        <a:lnRef idx="2">
          <a:scrgbClr r="0" g="0" b="0"/>
        </a:lnRef>
        <a:fillRef idx="1">
          <a:scrgbClr r="0" g="0" b="0"/>
        </a:fillRef>
        <a:effectRef idx="0">
          <a:scrgbClr r="0" g="0" b="0"/>
        </a:effectRef>
        <a:fontRef idx="minor"/>
      </dsp:style>
    </dsp:sp>
    <dsp:sp modelId="{1BF9C015-E247-479B-AED0-5D737BFB4865}">
      <dsp:nvSpPr>
        <dsp:cNvPr id="0" name=""/>
        <dsp:cNvSpPr/>
      </dsp:nvSpPr>
      <dsp:spPr>
        <a:xfrm>
          <a:off x="411480" y="1863381"/>
          <a:ext cx="5760720" cy="590400"/>
        </a:xfrm>
        <a:prstGeom prst="roundRect">
          <a:avLst/>
        </a:prstGeom>
        <a:solidFill>
          <a:srgbClr val="00A8C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rtl="0">
            <a:lnSpc>
              <a:spcPct val="90000"/>
            </a:lnSpc>
            <a:spcBef>
              <a:spcPct val="0"/>
            </a:spcBef>
            <a:spcAft>
              <a:spcPct val="35000"/>
            </a:spcAft>
            <a:buNone/>
          </a:pPr>
          <a:r>
            <a:rPr lang="es" sz="2000" b="0" i="0" u="none" kern="1200" baseline="0">
              <a:latin typeface="Arial" panose="020B0604020202020204" pitchFamily="34" charset="0"/>
              <a:ea typeface="Arial" panose="020B0604020202020204" pitchFamily="34" charset="0"/>
              <a:cs typeface="Arial" panose="020B0604020202020204" pitchFamily="34" charset="0"/>
            </a:rPr>
            <a:t>Autorización financiera</a:t>
          </a:r>
        </a:p>
      </dsp:txBody>
      <dsp:txXfrm>
        <a:off x="440301" y="1892202"/>
        <a:ext cx="5703078" cy="532758"/>
      </dsp:txXfrm>
    </dsp:sp>
    <dsp:sp modelId="{1C7EE4A5-B377-4AF8-9FE4-9CE804B3C4FB}">
      <dsp:nvSpPr>
        <dsp:cNvPr id="0" name=""/>
        <dsp:cNvSpPr/>
      </dsp:nvSpPr>
      <dsp:spPr>
        <a:xfrm>
          <a:off x="0" y="3065781"/>
          <a:ext cx="8229600" cy="504000"/>
        </a:xfrm>
        <a:prstGeom prst="rect">
          <a:avLst/>
        </a:prstGeom>
        <a:solidFill>
          <a:schemeClr val="lt1">
            <a:alpha val="90000"/>
            <a:hueOff val="0"/>
            <a:satOff val="0"/>
            <a:lumOff val="0"/>
            <a:alphaOff val="0"/>
          </a:schemeClr>
        </a:solidFill>
        <a:ln w="25400" cap="flat" cmpd="sng" algn="ctr">
          <a:solidFill>
            <a:srgbClr val="00A8C1"/>
          </a:solidFill>
          <a:prstDash val="solid"/>
        </a:ln>
        <a:effectLst/>
      </dsp:spPr>
      <dsp:style>
        <a:lnRef idx="2">
          <a:scrgbClr r="0" g="0" b="0"/>
        </a:lnRef>
        <a:fillRef idx="1">
          <a:scrgbClr r="0" g="0" b="0"/>
        </a:fillRef>
        <a:effectRef idx="0">
          <a:scrgbClr r="0" g="0" b="0"/>
        </a:effectRef>
        <a:fontRef idx="minor"/>
      </dsp:style>
    </dsp:sp>
    <dsp:sp modelId="{84B9400A-1151-4D48-8DE8-7678AD579865}">
      <dsp:nvSpPr>
        <dsp:cNvPr id="0" name=""/>
        <dsp:cNvSpPr/>
      </dsp:nvSpPr>
      <dsp:spPr>
        <a:xfrm>
          <a:off x="411480" y="2770581"/>
          <a:ext cx="5760720" cy="590400"/>
        </a:xfrm>
        <a:prstGeom prst="roundRect">
          <a:avLst/>
        </a:prstGeom>
        <a:solidFill>
          <a:srgbClr val="00A8C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rtl="0">
            <a:lnSpc>
              <a:spcPct val="90000"/>
            </a:lnSpc>
            <a:spcBef>
              <a:spcPct val="0"/>
            </a:spcBef>
            <a:spcAft>
              <a:spcPct val="35000"/>
            </a:spcAft>
            <a:buNone/>
          </a:pPr>
          <a:r>
            <a:rPr lang="es" sz="2000" b="0" i="0" u="none" kern="1200" baseline="0" dirty="0">
              <a:latin typeface="Arial" panose="020B0604020202020204" pitchFamily="34" charset="0"/>
              <a:ea typeface="Arial" panose="020B0604020202020204" pitchFamily="34" charset="0"/>
              <a:cs typeface="Arial" panose="020B0604020202020204" pitchFamily="34" charset="0"/>
            </a:rPr>
            <a:t>Consulta con el equipo de trasplante</a:t>
          </a:r>
        </a:p>
      </dsp:txBody>
      <dsp:txXfrm>
        <a:off x="440301" y="2799402"/>
        <a:ext cx="5703078" cy="532758"/>
      </dsp:txXfrm>
    </dsp:sp>
    <dsp:sp modelId="{E22735C2-7697-4BD4-AB1B-697A9D57AA53}">
      <dsp:nvSpPr>
        <dsp:cNvPr id="0" name=""/>
        <dsp:cNvSpPr/>
      </dsp:nvSpPr>
      <dsp:spPr>
        <a:xfrm>
          <a:off x="0" y="3972981"/>
          <a:ext cx="8229600" cy="504000"/>
        </a:xfrm>
        <a:prstGeom prst="rect">
          <a:avLst/>
        </a:prstGeom>
        <a:solidFill>
          <a:schemeClr val="lt1">
            <a:alpha val="90000"/>
            <a:hueOff val="0"/>
            <a:satOff val="0"/>
            <a:lumOff val="0"/>
            <a:alphaOff val="0"/>
          </a:schemeClr>
        </a:solidFill>
        <a:ln w="25400" cap="flat" cmpd="sng" algn="ctr">
          <a:solidFill>
            <a:srgbClr val="00A8C1"/>
          </a:solidFill>
          <a:prstDash val="solid"/>
        </a:ln>
        <a:effectLst/>
      </dsp:spPr>
      <dsp:style>
        <a:lnRef idx="2">
          <a:scrgbClr r="0" g="0" b="0"/>
        </a:lnRef>
        <a:fillRef idx="1">
          <a:scrgbClr r="0" g="0" b="0"/>
        </a:fillRef>
        <a:effectRef idx="0">
          <a:scrgbClr r="0" g="0" b="0"/>
        </a:effectRef>
        <a:fontRef idx="minor"/>
      </dsp:style>
    </dsp:sp>
    <dsp:sp modelId="{333D20BF-FB22-4D23-8213-2551F0C879D7}">
      <dsp:nvSpPr>
        <dsp:cNvPr id="0" name=""/>
        <dsp:cNvSpPr/>
      </dsp:nvSpPr>
      <dsp:spPr>
        <a:xfrm>
          <a:off x="411480" y="3677781"/>
          <a:ext cx="5760720" cy="590400"/>
        </a:xfrm>
        <a:prstGeom prst="roundRect">
          <a:avLst/>
        </a:prstGeom>
        <a:solidFill>
          <a:srgbClr val="00A8C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rtl="0">
            <a:lnSpc>
              <a:spcPct val="90000"/>
            </a:lnSpc>
            <a:spcBef>
              <a:spcPct val="0"/>
            </a:spcBef>
            <a:spcAft>
              <a:spcPct val="35000"/>
            </a:spcAft>
            <a:buNone/>
          </a:pPr>
          <a:r>
            <a:rPr lang="es" sz="2000" b="0" i="0" u="none" kern="1200" baseline="0" dirty="0">
              <a:latin typeface="Arial" panose="020B0604020202020204" pitchFamily="34" charset="0"/>
              <a:ea typeface="Arial" panose="020B0604020202020204" pitchFamily="34" charset="0"/>
              <a:cs typeface="Arial" panose="020B0604020202020204" pitchFamily="34" charset="0"/>
            </a:rPr>
            <a:t>Estudio médico</a:t>
          </a:r>
        </a:p>
      </dsp:txBody>
      <dsp:txXfrm>
        <a:off x="440301" y="3706602"/>
        <a:ext cx="5703078"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41F82F-BCFB-40A2-8EF1-76244360DF3B}">
      <dsp:nvSpPr>
        <dsp:cNvPr id="0" name=""/>
        <dsp:cNvSpPr/>
      </dsp:nvSpPr>
      <dsp:spPr>
        <a:xfrm>
          <a:off x="0" y="253050"/>
          <a:ext cx="8027546" cy="819000"/>
        </a:xfrm>
        <a:prstGeom prst="rect">
          <a:avLst/>
        </a:prstGeom>
        <a:solidFill>
          <a:schemeClr val="lt1">
            <a:alpha val="90000"/>
            <a:hueOff val="0"/>
            <a:satOff val="0"/>
            <a:lumOff val="0"/>
            <a:alphaOff val="0"/>
          </a:schemeClr>
        </a:solidFill>
        <a:ln w="25400" cap="flat" cmpd="sng" algn="ctr">
          <a:solidFill>
            <a:srgbClr val="00A8C1"/>
          </a:solidFill>
          <a:prstDash val="solid"/>
        </a:ln>
        <a:effectLst/>
      </dsp:spPr>
      <dsp:style>
        <a:lnRef idx="2">
          <a:scrgbClr r="0" g="0" b="0"/>
        </a:lnRef>
        <a:fillRef idx="1">
          <a:scrgbClr r="0" g="0" b="0"/>
        </a:fillRef>
        <a:effectRef idx="0">
          <a:scrgbClr r="0" g="0" b="0"/>
        </a:effectRef>
        <a:fontRef idx="minor"/>
      </dsp:style>
      <dsp:txBody>
        <a:bodyPr spcFirstLastPara="0" vert="horz" wrap="square" lIns="623027" tIns="270764" rIns="623027" bIns="106680" numCol="1" spcCol="1270" anchor="t" anchorCtr="0">
          <a:noAutofit/>
        </a:bodyPr>
        <a:lstStyle/>
        <a:p>
          <a:pPr marL="114300" lvl="1" indent="-114300" algn="l" defTabSz="666750" rtl="0">
            <a:lnSpc>
              <a:spcPct val="90000"/>
            </a:lnSpc>
            <a:spcBef>
              <a:spcPct val="0"/>
            </a:spcBef>
            <a:spcAft>
              <a:spcPct val="15000"/>
            </a:spcAft>
            <a:buChar char="•"/>
          </a:pPr>
          <a:r>
            <a:rPr lang="es" sz="1500" b="0" i="0" u="none" kern="1200" baseline="0" dirty="0">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rPr>
            <a:t>Análisis de sangre</a:t>
          </a:r>
        </a:p>
        <a:p>
          <a:pPr marL="114300" lvl="1" indent="-114300" algn="l" defTabSz="666750" rtl="0">
            <a:lnSpc>
              <a:spcPct val="90000"/>
            </a:lnSpc>
            <a:spcBef>
              <a:spcPct val="0"/>
            </a:spcBef>
            <a:spcAft>
              <a:spcPct val="15000"/>
            </a:spcAft>
            <a:buChar char="•"/>
          </a:pPr>
          <a:r>
            <a:rPr lang="es" sz="1500" b="0" i="0" u="none" kern="1200" baseline="0" dirty="0">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rPr>
            <a:t>Tipo de sangre y pruebas de compatibilidad</a:t>
          </a:r>
        </a:p>
      </dsp:txBody>
      <dsp:txXfrm>
        <a:off x="0" y="253050"/>
        <a:ext cx="8027546" cy="819000"/>
      </dsp:txXfrm>
    </dsp:sp>
    <dsp:sp modelId="{A026566E-8C64-4188-8FD4-308BC2DB17D2}">
      <dsp:nvSpPr>
        <dsp:cNvPr id="0" name=""/>
        <dsp:cNvSpPr/>
      </dsp:nvSpPr>
      <dsp:spPr>
        <a:xfrm>
          <a:off x="401377" y="61170"/>
          <a:ext cx="5619282" cy="383760"/>
        </a:xfrm>
        <a:prstGeom prst="roundRect">
          <a:avLst/>
        </a:prstGeom>
        <a:solidFill>
          <a:srgbClr val="00A8C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395" tIns="0" rIns="212395" bIns="0" numCol="1" spcCol="1270" anchor="ctr" anchorCtr="0">
          <a:noAutofit/>
        </a:bodyPr>
        <a:lstStyle/>
        <a:p>
          <a:pPr marL="0" lvl="0" indent="0" algn="l" defTabSz="711200" rtl="0">
            <a:lnSpc>
              <a:spcPct val="90000"/>
            </a:lnSpc>
            <a:spcBef>
              <a:spcPct val="0"/>
            </a:spcBef>
            <a:spcAft>
              <a:spcPct val="35000"/>
            </a:spcAft>
            <a:buNone/>
          </a:pPr>
          <a:r>
            <a:rPr lang="es" sz="1600" b="0" i="0" u="none" kern="1200" baseline="0" dirty="0">
              <a:latin typeface="Franklin Gothic Medium Cond" panose="020B0606030402020204" pitchFamily="34" charset="0"/>
              <a:ea typeface="Franklin Gothic Medium Cond" panose="020B0606030402020204" pitchFamily="34" charset="0"/>
              <a:cs typeface="Franklin Gothic Medium Cond" panose="020B0606030402020204" pitchFamily="34" charset="0"/>
            </a:rPr>
            <a:t>Pruebas de laboratorio para el trasplante</a:t>
          </a:r>
        </a:p>
      </dsp:txBody>
      <dsp:txXfrm>
        <a:off x="420111" y="79904"/>
        <a:ext cx="5581814" cy="346292"/>
      </dsp:txXfrm>
    </dsp:sp>
    <dsp:sp modelId="{02B167A4-42F2-4708-9F06-79AC66BA569E}">
      <dsp:nvSpPr>
        <dsp:cNvPr id="0" name=""/>
        <dsp:cNvSpPr/>
      </dsp:nvSpPr>
      <dsp:spPr>
        <a:xfrm>
          <a:off x="0" y="1334130"/>
          <a:ext cx="8027546" cy="327600"/>
        </a:xfrm>
        <a:prstGeom prst="rect">
          <a:avLst/>
        </a:prstGeom>
        <a:solidFill>
          <a:schemeClr val="lt1">
            <a:alpha val="90000"/>
            <a:hueOff val="0"/>
            <a:satOff val="0"/>
            <a:lumOff val="0"/>
            <a:alphaOff val="0"/>
          </a:schemeClr>
        </a:solidFill>
        <a:ln w="25400" cap="flat" cmpd="sng" algn="ctr">
          <a:solidFill>
            <a:srgbClr val="00A8C1"/>
          </a:solidFill>
          <a:prstDash val="solid"/>
        </a:ln>
        <a:effectLst/>
      </dsp:spPr>
      <dsp:style>
        <a:lnRef idx="2">
          <a:scrgbClr r="0" g="0" b="0"/>
        </a:lnRef>
        <a:fillRef idx="1">
          <a:scrgbClr r="0" g="0" b="0"/>
        </a:fillRef>
        <a:effectRef idx="0">
          <a:scrgbClr r="0" g="0" b="0"/>
        </a:effectRef>
        <a:fontRef idx="minor"/>
      </dsp:style>
      <dsp:txBody>
        <a:bodyPr spcFirstLastPara="0" vert="horz" wrap="square" lIns="623027" tIns="270764" rIns="623027" bIns="92456" numCol="1" spcCol="1270" anchor="t" anchorCtr="0">
          <a:noAutofit/>
        </a:bodyPr>
        <a:lstStyle/>
        <a:p>
          <a:pPr marL="114300" lvl="1" indent="-114300" algn="ctr" defTabSz="577850" rtl="0">
            <a:lnSpc>
              <a:spcPct val="90000"/>
            </a:lnSpc>
            <a:spcBef>
              <a:spcPct val="0"/>
            </a:spcBef>
            <a:spcAft>
              <a:spcPct val="15000"/>
            </a:spcAft>
            <a:buChar char="•"/>
          </a:pPr>
          <a:endParaRPr lang="es" sz="1300" kern="1200">
            <a:solidFill>
              <a:schemeClr val="tx1">
                <a:lumMod val="85000"/>
                <a:lumOff val="15000"/>
              </a:schemeClr>
            </a:solidFill>
            <a:latin typeface="Franklin Gothic Medium Cond" panose="020B0606030402020204" pitchFamily="34" charset="0"/>
          </a:endParaRPr>
        </a:p>
      </dsp:txBody>
      <dsp:txXfrm>
        <a:off x="0" y="1334130"/>
        <a:ext cx="8027546" cy="327600"/>
      </dsp:txXfrm>
    </dsp:sp>
    <dsp:sp modelId="{D5DB6A4A-BB52-4418-99C8-99CA4E51245D}">
      <dsp:nvSpPr>
        <dsp:cNvPr id="0" name=""/>
        <dsp:cNvSpPr/>
      </dsp:nvSpPr>
      <dsp:spPr>
        <a:xfrm>
          <a:off x="401377" y="1142250"/>
          <a:ext cx="5619282" cy="383760"/>
        </a:xfrm>
        <a:prstGeom prst="roundRect">
          <a:avLst/>
        </a:prstGeom>
        <a:solidFill>
          <a:srgbClr val="00A8C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395" tIns="0" rIns="212395" bIns="0" numCol="1" spcCol="1270" anchor="ctr" anchorCtr="0">
          <a:noAutofit/>
        </a:bodyPr>
        <a:lstStyle/>
        <a:p>
          <a:pPr marL="0" lvl="0" indent="0" algn="l" defTabSz="711200" rtl="0">
            <a:lnSpc>
              <a:spcPct val="90000"/>
            </a:lnSpc>
            <a:spcBef>
              <a:spcPct val="0"/>
            </a:spcBef>
            <a:spcAft>
              <a:spcPct val="35000"/>
            </a:spcAft>
            <a:buNone/>
          </a:pPr>
          <a:r>
            <a:rPr lang="es" sz="1600" b="0" i="0" u="none" kern="1200" baseline="0" dirty="0">
              <a:latin typeface="Franklin Gothic Medium Cond" panose="020B0606030402020204" pitchFamily="34" charset="0"/>
              <a:ea typeface="Franklin Gothic Medium Cond" panose="020B0606030402020204" pitchFamily="34" charset="0"/>
              <a:cs typeface="Franklin Gothic Medium Cond" panose="020B0606030402020204" pitchFamily="34" charset="0"/>
            </a:rPr>
            <a:t>Evaluación cardíaca</a:t>
          </a:r>
        </a:p>
      </dsp:txBody>
      <dsp:txXfrm>
        <a:off x="420111" y="1160984"/>
        <a:ext cx="5581814" cy="346292"/>
      </dsp:txXfrm>
    </dsp:sp>
    <dsp:sp modelId="{CA95E520-B7AD-4379-AFC5-AFB2F81C16B1}">
      <dsp:nvSpPr>
        <dsp:cNvPr id="0" name=""/>
        <dsp:cNvSpPr/>
      </dsp:nvSpPr>
      <dsp:spPr>
        <a:xfrm>
          <a:off x="0" y="1923810"/>
          <a:ext cx="8027546" cy="327600"/>
        </a:xfrm>
        <a:prstGeom prst="rect">
          <a:avLst/>
        </a:prstGeom>
        <a:solidFill>
          <a:schemeClr val="lt1">
            <a:alpha val="90000"/>
            <a:hueOff val="0"/>
            <a:satOff val="0"/>
            <a:lumOff val="0"/>
            <a:alphaOff val="0"/>
          </a:schemeClr>
        </a:solidFill>
        <a:ln w="25400" cap="flat" cmpd="sng" algn="ctr">
          <a:solidFill>
            <a:srgbClr val="00A8C1"/>
          </a:solidFill>
          <a:prstDash val="solid"/>
        </a:ln>
        <a:effectLst/>
      </dsp:spPr>
      <dsp:style>
        <a:lnRef idx="2">
          <a:scrgbClr r="0" g="0" b="0"/>
        </a:lnRef>
        <a:fillRef idx="1">
          <a:scrgbClr r="0" g="0" b="0"/>
        </a:fillRef>
        <a:effectRef idx="0">
          <a:scrgbClr r="0" g="0" b="0"/>
        </a:effectRef>
        <a:fontRef idx="minor"/>
      </dsp:style>
    </dsp:sp>
    <dsp:sp modelId="{74523EFA-178D-405F-8985-E4816DA546F0}">
      <dsp:nvSpPr>
        <dsp:cNvPr id="0" name=""/>
        <dsp:cNvSpPr/>
      </dsp:nvSpPr>
      <dsp:spPr>
        <a:xfrm>
          <a:off x="401377" y="1731930"/>
          <a:ext cx="5619282" cy="383760"/>
        </a:xfrm>
        <a:prstGeom prst="roundRect">
          <a:avLst/>
        </a:prstGeom>
        <a:solidFill>
          <a:srgbClr val="00A8C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395" tIns="0" rIns="212395" bIns="0" numCol="1" spcCol="1270" anchor="ctr" anchorCtr="0">
          <a:noAutofit/>
        </a:bodyPr>
        <a:lstStyle/>
        <a:p>
          <a:pPr marL="0" lvl="0" indent="0" algn="l" defTabSz="711200" rtl="0">
            <a:lnSpc>
              <a:spcPct val="90000"/>
            </a:lnSpc>
            <a:spcBef>
              <a:spcPct val="0"/>
            </a:spcBef>
            <a:spcAft>
              <a:spcPct val="35000"/>
            </a:spcAft>
            <a:buNone/>
          </a:pPr>
          <a:r>
            <a:rPr lang="es" sz="1600" b="0" i="0" u="none" kern="1200" baseline="0" dirty="0">
              <a:latin typeface="Franklin Gothic Medium Cond" panose="020B0606030402020204" pitchFamily="34" charset="0"/>
              <a:ea typeface="Franklin Gothic Medium Cond" panose="020B0606030402020204" pitchFamily="34" charset="0"/>
              <a:cs typeface="Franklin Gothic Medium Cond" panose="020B0606030402020204" pitchFamily="34" charset="0"/>
            </a:rPr>
            <a:t>Otras pruebas de radiología</a:t>
          </a:r>
        </a:p>
      </dsp:txBody>
      <dsp:txXfrm>
        <a:off x="420111" y="1750664"/>
        <a:ext cx="5581814" cy="346292"/>
      </dsp:txXfrm>
    </dsp:sp>
    <dsp:sp modelId="{C7ED584D-4A46-4E81-9E3D-0E9D5578D61E}">
      <dsp:nvSpPr>
        <dsp:cNvPr id="0" name=""/>
        <dsp:cNvSpPr/>
      </dsp:nvSpPr>
      <dsp:spPr>
        <a:xfrm>
          <a:off x="0" y="2513490"/>
          <a:ext cx="8027546" cy="1474200"/>
        </a:xfrm>
        <a:prstGeom prst="rect">
          <a:avLst/>
        </a:prstGeom>
        <a:solidFill>
          <a:schemeClr val="lt1">
            <a:alpha val="90000"/>
            <a:hueOff val="0"/>
            <a:satOff val="0"/>
            <a:lumOff val="0"/>
            <a:alphaOff val="0"/>
          </a:schemeClr>
        </a:solidFill>
        <a:ln w="25400" cap="flat" cmpd="sng" algn="ctr">
          <a:solidFill>
            <a:srgbClr val="00A8C1"/>
          </a:solidFill>
          <a:prstDash val="solid"/>
        </a:ln>
        <a:effectLst/>
      </dsp:spPr>
      <dsp:style>
        <a:lnRef idx="2">
          <a:scrgbClr r="0" g="0" b="0"/>
        </a:lnRef>
        <a:fillRef idx="1">
          <a:scrgbClr r="0" g="0" b="0"/>
        </a:fillRef>
        <a:effectRef idx="0">
          <a:scrgbClr r="0" g="0" b="0"/>
        </a:effectRef>
        <a:fontRef idx="minor"/>
      </dsp:style>
      <dsp:txBody>
        <a:bodyPr spcFirstLastPara="0" vert="horz" wrap="square" lIns="623027" tIns="270764" rIns="623027" bIns="106680" numCol="1" spcCol="1270" anchor="t" anchorCtr="0">
          <a:noAutofit/>
        </a:bodyPr>
        <a:lstStyle/>
        <a:p>
          <a:pPr marL="114300" lvl="1" indent="-114300" algn="l" defTabSz="666750" rtl="0">
            <a:lnSpc>
              <a:spcPct val="90000"/>
            </a:lnSpc>
            <a:spcBef>
              <a:spcPct val="0"/>
            </a:spcBef>
            <a:spcAft>
              <a:spcPct val="15000"/>
            </a:spcAft>
            <a:buChar char="•"/>
          </a:pPr>
          <a:r>
            <a:rPr lang="es" sz="1500" b="0" i="0" u="none" kern="1200" baseline="0" dirty="0">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rPr>
            <a:t>Pacientes con colonoscopia mayores de 45 años</a:t>
          </a:r>
        </a:p>
        <a:p>
          <a:pPr marL="114300" lvl="1" indent="-114300" algn="l" defTabSz="666750" rtl="0">
            <a:lnSpc>
              <a:spcPct val="90000"/>
            </a:lnSpc>
            <a:spcBef>
              <a:spcPct val="0"/>
            </a:spcBef>
            <a:spcAft>
              <a:spcPct val="15000"/>
            </a:spcAft>
            <a:buChar char="•"/>
          </a:pPr>
          <a:r>
            <a:rPr lang="es" sz="1500" b="0" i="0" u="none" kern="1200" baseline="0">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rPr>
            <a:t>Evaluación ginecológica o Papanicolau</a:t>
          </a:r>
        </a:p>
        <a:p>
          <a:pPr marL="114300" lvl="1" indent="-114300" algn="l" defTabSz="666750" rtl="0">
            <a:lnSpc>
              <a:spcPct val="90000"/>
            </a:lnSpc>
            <a:spcBef>
              <a:spcPct val="0"/>
            </a:spcBef>
            <a:spcAft>
              <a:spcPct val="15000"/>
            </a:spcAft>
            <a:buChar char="•"/>
          </a:pPr>
          <a:r>
            <a:rPr lang="es" sz="1500" b="0" i="0" u="none" kern="1200" baseline="0" dirty="0">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rPr>
            <a:t>Mamografía reciente (mujeres)</a:t>
          </a:r>
        </a:p>
        <a:p>
          <a:pPr marL="114300" lvl="1" indent="-114300" algn="l" defTabSz="666750" rtl="0">
            <a:lnSpc>
              <a:spcPct val="90000"/>
            </a:lnSpc>
            <a:spcBef>
              <a:spcPct val="0"/>
            </a:spcBef>
            <a:spcAft>
              <a:spcPct val="15000"/>
            </a:spcAft>
            <a:buChar char="•"/>
          </a:pPr>
          <a:r>
            <a:rPr lang="es" sz="1500" b="0" i="0" u="none" kern="1200" baseline="0" dirty="0">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rPr>
            <a:t>Antígeno prostático específico (Prostate-Specific Antigen, PSA) reciente (hombres)</a:t>
          </a:r>
        </a:p>
      </dsp:txBody>
      <dsp:txXfrm>
        <a:off x="0" y="2513490"/>
        <a:ext cx="8027546" cy="1474200"/>
      </dsp:txXfrm>
    </dsp:sp>
    <dsp:sp modelId="{B81E0B3E-10AB-4AA1-9AEE-DDFA28FD487D}">
      <dsp:nvSpPr>
        <dsp:cNvPr id="0" name=""/>
        <dsp:cNvSpPr/>
      </dsp:nvSpPr>
      <dsp:spPr>
        <a:xfrm>
          <a:off x="401377" y="2321610"/>
          <a:ext cx="5619282" cy="383760"/>
        </a:xfrm>
        <a:prstGeom prst="roundRect">
          <a:avLst/>
        </a:prstGeom>
        <a:solidFill>
          <a:srgbClr val="00A8C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395" tIns="0" rIns="212395" bIns="0" numCol="1" spcCol="1270" anchor="ctr" anchorCtr="0">
          <a:noAutofit/>
        </a:bodyPr>
        <a:lstStyle/>
        <a:p>
          <a:pPr marL="0" lvl="0" indent="0" algn="l" defTabSz="711200" rtl="0">
            <a:lnSpc>
              <a:spcPct val="90000"/>
            </a:lnSpc>
            <a:spcBef>
              <a:spcPct val="0"/>
            </a:spcBef>
            <a:spcAft>
              <a:spcPct val="35000"/>
            </a:spcAft>
            <a:buNone/>
          </a:pPr>
          <a:r>
            <a:rPr lang="es" sz="1600" b="0" i="0" u="none" kern="1200" baseline="0" dirty="0">
              <a:latin typeface="Franklin Gothic Medium Cond" panose="020B0606030402020204" pitchFamily="34" charset="0"/>
              <a:ea typeface="Franklin Gothic Medium Cond" panose="020B0606030402020204" pitchFamily="34" charset="0"/>
              <a:cs typeface="Franklin Gothic Medium Cond" panose="020B0606030402020204" pitchFamily="34" charset="0"/>
            </a:rPr>
            <a:t>Evaluaciones anuales del mantenimiento de la salud</a:t>
          </a:r>
        </a:p>
      </dsp:txBody>
      <dsp:txXfrm>
        <a:off x="420111" y="2340344"/>
        <a:ext cx="5581814" cy="346292"/>
      </dsp:txXfrm>
    </dsp:sp>
    <dsp:sp modelId="{35427EF9-553F-4A1F-AA9B-7E5461C6BEAC}">
      <dsp:nvSpPr>
        <dsp:cNvPr id="0" name=""/>
        <dsp:cNvSpPr/>
      </dsp:nvSpPr>
      <dsp:spPr>
        <a:xfrm>
          <a:off x="0" y="4249770"/>
          <a:ext cx="8027546" cy="583537"/>
        </a:xfrm>
        <a:prstGeom prst="rect">
          <a:avLst/>
        </a:prstGeom>
        <a:solidFill>
          <a:schemeClr val="lt1">
            <a:alpha val="90000"/>
            <a:hueOff val="0"/>
            <a:satOff val="0"/>
            <a:lumOff val="0"/>
            <a:alphaOff val="0"/>
          </a:schemeClr>
        </a:solidFill>
        <a:ln w="25400" cap="flat" cmpd="sng" algn="ctr">
          <a:solidFill>
            <a:srgbClr val="00A8C1"/>
          </a:solidFill>
          <a:prstDash val="solid"/>
        </a:ln>
        <a:effectLst/>
      </dsp:spPr>
      <dsp:style>
        <a:lnRef idx="2">
          <a:scrgbClr r="0" g="0" b="0"/>
        </a:lnRef>
        <a:fillRef idx="1">
          <a:scrgbClr r="0" g="0" b="0"/>
        </a:fillRef>
        <a:effectRef idx="0">
          <a:scrgbClr r="0" g="0" b="0"/>
        </a:effectRef>
        <a:fontRef idx="minor"/>
      </dsp:style>
      <dsp:txBody>
        <a:bodyPr spcFirstLastPara="0" vert="horz" wrap="square" lIns="623027" tIns="270764" rIns="623027" bIns="106680" numCol="1" spcCol="1270" anchor="t" anchorCtr="0">
          <a:noAutofit/>
        </a:bodyPr>
        <a:lstStyle/>
        <a:p>
          <a:pPr marL="114300" lvl="1" indent="-114300" algn="l" defTabSz="666750" rtl="0">
            <a:lnSpc>
              <a:spcPct val="90000"/>
            </a:lnSpc>
            <a:spcBef>
              <a:spcPct val="0"/>
            </a:spcBef>
            <a:spcAft>
              <a:spcPct val="15000"/>
            </a:spcAft>
            <a:buChar char="•"/>
          </a:pPr>
          <a:r>
            <a:rPr lang="es" sz="1500" b="0" i="0" u="none" kern="1200" baseline="0">
              <a:latin typeface="Arial" panose="020B0604020202020204" pitchFamily="34" charset="0"/>
              <a:ea typeface="Arial" panose="020B0604020202020204" pitchFamily="34" charset="0"/>
              <a:cs typeface="Arial" panose="020B0604020202020204" pitchFamily="34" charset="0"/>
            </a:rPr>
            <a:t>Según lo recomendado</a:t>
          </a:r>
        </a:p>
      </dsp:txBody>
      <dsp:txXfrm>
        <a:off x="0" y="4249770"/>
        <a:ext cx="8027546" cy="583537"/>
      </dsp:txXfrm>
    </dsp:sp>
    <dsp:sp modelId="{CC4949E4-4BCD-4974-B3F4-3A3BA2B20465}">
      <dsp:nvSpPr>
        <dsp:cNvPr id="0" name=""/>
        <dsp:cNvSpPr/>
      </dsp:nvSpPr>
      <dsp:spPr>
        <a:xfrm>
          <a:off x="401377" y="4057890"/>
          <a:ext cx="5619282" cy="383760"/>
        </a:xfrm>
        <a:prstGeom prst="roundRect">
          <a:avLst/>
        </a:prstGeom>
        <a:solidFill>
          <a:srgbClr val="00A8C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395" tIns="0" rIns="212395" bIns="0" numCol="1" spcCol="1270" anchor="ctr" anchorCtr="0">
          <a:noAutofit/>
        </a:bodyPr>
        <a:lstStyle/>
        <a:p>
          <a:pPr marL="0" lvl="0" indent="0" algn="l" defTabSz="711200" rtl="0">
            <a:lnSpc>
              <a:spcPct val="90000"/>
            </a:lnSpc>
            <a:spcBef>
              <a:spcPct val="0"/>
            </a:spcBef>
            <a:spcAft>
              <a:spcPct val="35000"/>
            </a:spcAft>
            <a:buNone/>
          </a:pPr>
          <a:r>
            <a:rPr lang="es" sz="1600" b="0" i="0" u="none" kern="1200" baseline="0" dirty="0">
              <a:latin typeface="Franklin Gothic Medium Cond" panose="020B0606030402020204" pitchFamily="34" charset="0"/>
              <a:ea typeface="Franklin Gothic Medium Cond" panose="020B0606030402020204" pitchFamily="34" charset="0"/>
              <a:cs typeface="Franklin Gothic Medium Cond" panose="020B0606030402020204" pitchFamily="34" charset="0"/>
            </a:rPr>
            <a:t>Otras consultas médicas</a:t>
          </a:r>
        </a:p>
      </dsp:txBody>
      <dsp:txXfrm>
        <a:off x="420111" y="4076624"/>
        <a:ext cx="5581814"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49191B0D-4715-4581-9C72-744EA6B04AF1}" type="datetimeFigureOut">
              <a:rPr lang="en-US" smtClean="0"/>
              <a:t>1/25/23</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E8FA9F26-9225-4E9A-A1BC-A8A4D4476440}" type="slidenum">
              <a:rPr lang="en-US" smtClean="0"/>
              <a:t>‹#›</a:t>
            </a:fld>
            <a:endParaRPr lang="en-US"/>
          </a:p>
        </p:txBody>
      </p:sp>
    </p:spTree>
    <p:extLst>
      <p:ext uri="{BB962C8B-B14F-4D97-AF65-F5344CB8AC3E}">
        <p14:creationId xmlns:p14="http://schemas.microsoft.com/office/powerpoint/2010/main" val="142521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87C3C2A7-4702-4F4B-9494-93C5BE64062A}" type="datetimeFigureOut">
              <a:rPr lang="en-US" smtClean="0"/>
              <a:t>1/25/23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3415FF3F-248D-4997-8BF1-5DCCD1E4649C}" type="slidenum">
              <a:rPr lang="en-US" smtClean="0"/>
              <a:t>‹#›</a:t>
            </a:fld>
            <a:endParaRPr lang="en-US"/>
          </a:p>
        </p:txBody>
      </p:sp>
    </p:spTree>
    <p:extLst>
      <p:ext uri="{BB962C8B-B14F-4D97-AF65-F5344CB8AC3E}">
        <p14:creationId xmlns:p14="http://schemas.microsoft.com/office/powerpoint/2010/main" val="2150715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Escriba cualquier pregunta que tenga y pregúntele a su coordinador o proveedor de trasplantes.</a:t>
            </a:r>
          </a:p>
          <a:p>
            <a:endParaRPr lang="es">
              <a:cs typeface="Calibri"/>
            </a:endParaRPr>
          </a:p>
        </p:txBody>
      </p:sp>
      <p:sp>
        <p:nvSpPr>
          <p:cNvPr id="4" name="Slide Number Placeholder 3"/>
          <p:cNvSpPr>
            <a:spLocks noGrp="1"/>
          </p:cNvSpPr>
          <p:nvPr>
            <p:ph type="sldNum" sz="quarter" idx="5"/>
          </p:nvPr>
        </p:nvSpPr>
        <p:spPr/>
        <p:txBody>
          <a:bodyPr/>
          <a:lstStyle/>
          <a:p>
            <a:pPr algn="l" rtl="0"/>
            <a:fld id="{3415FF3F-248D-4997-8BF1-5DCCD1E4649C}" type="slidenum">
              <a:rPr/>
              <a:t>41</a:t>
            </a:fld>
            <a:endParaRPr lang="es"/>
          </a:p>
        </p:txBody>
      </p:sp>
    </p:spTree>
    <p:extLst>
      <p:ext uri="{BB962C8B-B14F-4D97-AF65-F5344CB8AC3E}">
        <p14:creationId xmlns:p14="http://schemas.microsoft.com/office/powerpoint/2010/main" val="38912101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patient">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941160"/>
            <a:ext cx="9144000" cy="1908048"/>
          </a:xfrm>
          <a:prstGeom prst="rect">
            <a:avLst/>
          </a:prstGeom>
        </p:spPr>
      </p:pic>
      <p:sp>
        <p:nvSpPr>
          <p:cNvPr id="4" name="Date Placeholder 3"/>
          <p:cNvSpPr>
            <a:spLocks noGrp="1"/>
          </p:cNvSpPr>
          <p:nvPr>
            <p:ph type="dt" sz="half" idx="10"/>
          </p:nvPr>
        </p:nvSpPr>
        <p:spPr/>
        <p:txBody>
          <a:bodyPr/>
          <a:lstStyle/>
          <a:p>
            <a:fld id="{57BFF99C-F60E-3F47-9B9F-4A44C055F187}" type="datetimeFigureOut">
              <a:rPr lang="en-US" smtClean="0"/>
              <a:t>1/25/23</a:t>
            </a:fld>
            <a:endParaRPr lang="en-US"/>
          </a:p>
        </p:txBody>
      </p:sp>
      <p:sp>
        <p:nvSpPr>
          <p:cNvPr id="8" name="Rectangle 7"/>
          <p:cNvSpPr/>
          <p:nvPr userDrawn="1"/>
        </p:nvSpPr>
        <p:spPr>
          <a:xfrm>
            <a:off x="0" y="3340100"/>
            <a:ext cx="9144000" cy="14859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spcCol="0" rtlCol="0" anchor="ctr"/>
          <a:lstStyle/>
          <a:p>
            <a:pPr algn="ctr"/>
            <a:endParaRPr lang="en-US"/>
          </a:p>
        </p:txBody>
      </p:sp>
      <p:sp>
        <p:nvSpPr>
          <p:cNvPr id="6" name="Title 1"/>
          <p:cNvSpPr>
            <a:spLocks noGrp="1"/>
          </p:cNvSpPr>
          <p:nvPr>
            <p:ph type="title"/>
          </p:nvPr>
        </p:nvSpPr>
        <p:spPr>
          <a:xfrm>
            <a:off x="457200" y="3300373"/>
            <a:ext cx="7329638" cy="1143000"/>
          </a:xfrm>
        </p:spPr>
        <p:txBody>
          <a:bodyPr>
            <a:noAutofit/>
          </a:bodyPr>
          <a:lstStyle>
            <a:lvl1pPr algn="l">
              <a:defRPr sz="4400" cap="none" baseline="0">
                <a:solidFill>
                  <a:srgbClr val="1188AC"/>
                </a:solidFill>
              </a:defRPr>
            </a:lvl1pPr>
          </a:lstStyle>
          <a:p>
            <a:r>
              <a:rPr lang="en-US"/>
              <a:t>Click to edit Master title style</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5052" y="18661"/>
            <a:ext cx="9100159" cy="3275046"/>
          </a:xfrm>
          <a:prstGeom prst="rect">
            <a:avLst/>
          </a:prstGeom>
          <a:ln w="15875">
            <a:solidFill>
              <a:schemeClr val="bg1"/>
            </a:solidFill>
          </a:ln>
        </p:spPr>
      </p:pic>
    </p:spTree>
    <p:extLst>
      <p:ext uri="{BB962C8B-B14F-4D97-AF65-F5344CB8AC3E}">
        <p14:creationId xmlns:p14="http://schemas.microsoft.com/office/powerpoint/2010/main" val="3894008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4" name="Rectangle 3"/>
          <p:cNvSpPr/>
          <p:nvPr userDrawn="1"/>
        </p:nvSpPr>
        <p:spPr>
          <a:xfrm>
            <a:off x="113033" y="113039"/>
            <a:ext cx="8916272" cy="6629428"/>
          </a:xfrm>
          <a:prstGeom prst="rect">
            <a:avLst/>
          </a:prstGeom>
          <a:solidFill>
            <a:srgbClr val="1188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13033" y="2721608"/>
            <a:ext cx="8916272" cy="1143000"/>
          </a:xfrm>
        </p:spPr>
        <p:txBody>
          <a:bodyPr/>
          <a:lstStyle>
            <a:lvl1pPr algn="ctr">
              <a:defRPr>
                <a:solidFill>
                  <a:schemeClr val="bg1"/>
                </a:solidFill>
              </a:defRPr>
            </a:lvl1pPr>
          </a:lstStyle>
          <a:p>
            <a:r>
              <a:rPr lang="en-US"/>
              <a:t>Transition slide text</a:t>
            </a:r>
          </a:p>
        </p:txBody>
      </p:sp>
    </p:spTree>
    <p:extLst>
      <p:ext uri="{BB962C8B-B14F-4D97-AF65-F5344CB8AC3E}">
        <p14:creationId xmlns:p14="http://schemas.microsoft.com/office/powerpoint/2010/main" val="3371225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Picture Placeholder 13"/>
          <p:cNvSpPr>
            <a:spLocks noGrp="1"/>
          </p:cNvSpPr>
          <p:nvPr>
            <p:ph type="pic" sz="quarter" idx="11"/>
          </p:nvPr>
        </p:nvSpPr>
        <p:spPr>
          <a:xfrm>
            <a:off x="319088" y="330200"/>
            <a:ext cx="2119312" cy="1414463"/>
          </a:xfrm>
        </p:spPr>
        <p:txBody>
          <a:bodyPr/>
          <a:lstStyle/>
          <a:p>
            <a:endParaRPr lang="en-US"/>
          </a:p>
        </p:txBody>
      </p:sp>
      <p:sp>
        <p:nvSpPr>
          <p:cNvPr id="15" name="Picture Placeholder 13"/>
          <p:cNvSpPr>
            <a:spLocks noGrp="1"/>
          </p:cNvSpPr>
          <p:nvPr>
            <p:ph type="pic" sz="quarter" idx="12"/>
          </p:nvPr>
        </p:nvSpPr>
        <p:spPr>
          <a:xfrm>
            <a:off x="319088" y="1962047"/>
            <a:ext cx="2119312" cy="2119047"/>
          </a:xfrm>
        </p:spPr>
        <p:txBody>
          <a:bodyPr/>
          <a:lstStyle/>
          <a:p>
            <a:endParaRPr lang="en-US"/>
          </a:p>
        </p:txBody>
      </p:sp>
      <p:sp>
        <p:nvSpPr>
          <p:cNvPr id="3" name="Date Placeholder 2"/>
          <p:cNvSpPr>
            <a:spLocks noGrp="1"/>
          </p:cNvSpPr>
          <p:nvPr>
            <p:ph type="dt" sz="half" idx="10"/>
          </p:nvPr>
        </p:nvSpPr>
        <p:spPr/>
        <p:txBody>
          <a:bodyPr/>
          <a:lstStyle/>
          <a:p>
            <a:fld id="{57BFF99C-F60E-3F47-9B9F-4A44C055F187}" type="datetimeFigureOut">
              <a:rPr lang="en-US" smtClean="0"/>
              <a:t>1/25/23</a:t>
            </a:fld>
            <a:endParaRPr lang="en-US"/>
          </a:p>
        </p:txBody>
      </p:sp>
      <p:sp>
        <p:nvSpPr>
          <p:cNvPr id="9" name="Title 1"/>
          <p:cNvSpPr>
            <a:spLocks noGrp="1"/>
          </p:cNvSpPr>
          <p:nvPr>
            <p:ph type="title"/>
          </p:nvPr>
        </p:nvSpPr>
        <p:spPr>
          <a:xfrm>
            <a:off x="2590800" y="329832"/>
            <a:ext cx="6163194" cy="1143000"/>
          </a:xfrm>
        </p:spPr>
        <p:txBody>
          <a:bodyPr/>
          <a:lstStyle/>
          <a:p>
            <a:r>
              <a:rPr lang="en-US"/>
              <a:t>Click to edit Master title style</a:t>
            </a:r>
          </a:p>
        </p:txBody>
      </p:sp>
      <p:sp>
        <p:nvSpPr>
          <p:cNvPr id="16" name="Picture Placeholder 13"/>
          <p:cNvSpPr>
            <a:spLocks noGrp="1"/>
          </p:cNvSpPr>
          <p:nvPr>
            <p:ph type="pic" sz="quarter" idx="13"/>
          </p:nvPr>
        </p:nvSpPr>
        <p:spPr>
          <a:xfrm>
            <a:off x="319088" y="4292124"/>
            <a:ext cx="2119312" cy="1414463"/>
          </a:xfrm>
        </p:spPr>
        <p:txBody>
          <a:bodyPr/>
          <a:lstStyle/>
          <a:p>
            <a:endParaRPr lang="en-US"/>
          </a:p>
        </p:txBody>
      </p:sp>
      <p:sp>
        <p:nvSpPr>
          <p:cNvPr id="17" name="Content Placeholder 2"/>
          <p:cNvSpPr>
            <a:spLocks noGrp="1"/>
          </p:cNvSpPr>
          <p:nvPr>
            <p:ph idx="1"/>
          </p:nvPr>
        </p:nvSpPr>
        <p:spPr>
          <a:xfrm>
            <a:off x="2590800" y="1836179"/>
            <a:ext cx="6163194" cy="438375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3290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BFF99C-F60E-3F47-9B9F-4A44C055F187}" type="datetimeFigureOut">
              <a:rPr lang="en-US" smtClean="0"/>
              <a:t>1/25/23</a:t>
            </a:fld>
            <a:endParaRPr lang="en-US"/>
          </a:p>
        </p:txBody>
      </p:sp>
    </p:spTree>
    <p:extLst>
      <p:ext uri="{BB962C8B-B14F-4D97-AF65-F5344CB8AC3E}">
        <p14:creationId xmlns:p14="http://schemas.microsoft.com/office/powerpoint/2010/main" val="3180032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BFF99C-F60E-3F47-9B9F-4A44C055F187}" type="datetimeFigureOut">
              <a:rPr lang="en-US" smtClean="0"/>
              <a:t>1/25/23</a:t>
            </a:fld>
            <a:endParaRPr lang="en-US"/>
          </a:p>
        </p:txBody>
      </p:sp>
    </p:spTree>
    <p:extLst>
      <p:ext uri="{BB962C8B-B14F-4D97-AF65-F5344CB8AC3E}">
        <p14:creationId xmlns:p14="http://schemas.microsoft.com/office/powerpoint/2010/main" val="91418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B57E721-EF2D-2540-B751-4561FC3C8222}" type="datetimeFigureOut">
              <a:rPr lang="en-US" smtClean="0"/>
              <a:t>1/25/23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5D2F4-46E6-E446-BABB-CE0CB3A17375}" type="slidenum">
              <a:rPr lang="en-US" smtClean="0"/>
              <a:t>‹#›</a:t>
            </a:fld>
            <a:endParaRPr lang="en-US"/>
          </a:p>
        </p:txBody>
      </p:sp>
    </p:spTree>
    <p:extLst>
      <p:ext uri="{BB962C8B-B14F-4D97-AF65-F5344CB8AC3E}">
        <p14:creationId xmlns:p14="http://schemas.microsoft.com/office/powerpoint/2010/main" val="1214667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linical">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941161"/>
            <a:ext cx="9144000" cy="1908048"/>
          </a:xfrm>
          <a:prstGeom prst="rect">
            <a:avLst/>
          </a:prstGeom>
        </p:spPr>
      </p:pic>
      <p:sp>
        <p:nvSpPr>
          <p:cNvPr id="3" name="Date Placeholder 2"/>
          <p:cNvSpPr>
            <a:spLocks noGrp="1"/>
          </p:cNvSpPr>
          <p:nvPr>
            <p:ph type="dt" sz="half" idx="10"/>
          </p:nvPr>
        </p:nvSpPr>
        <p:spPr/>
        <p:txBody>
          <a:bodyPr/>
          <a:lstStyle/>
          <a:p>
            <a:fld id="{57BFF99C-F60E-3F47-9B9F-4A44C055F187}" type="datetimeFigureOut">
              <a:rPr lang="en-US" smtClean="0"/>
              <a:t>1/25/23</a:t>
            </a:fld>
            <a:endParaRPr lang="en-US"/>
          </a:p>
        </p:txBody>
      </p:sp>
      <p:sp>
        <p:nvSpPr>
          <p:cNvPr id="5" name="Rectangle 4"/>
          <p:cNvSpPr/>
          <p:nvPr userDrawn="1"/>
        </p:nvSpPr>
        <p:spPr>
          <a:xfrm>
            <a:off x="444500" y="3340100"/>
            <a:ext cx="6985000" cy="14859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spcCol="0" rtlCol="0" anchor="ctr"/>
          <a:lstStyle/>
          <a:p>
            <a:pPr algn="ctr"/>
            <a:endParaRPr lang="en-US"/>
          </a:p>
        </p:txBody>
      </p:sp>
      <p:sp>
        <p:nvSpPr>
          <p:cNvPr id="7" name="Rectangle 6"/>
          <p:cNvSpPr/>
          <p:nvPr userDrawn="1"/>
        </p:nvSpPr>
        <p:spPr>
          <a:xfrm>
            <a:off x="0" y="3340100"/>
            <a:ext cx="9144000" cy="14859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spcCol="0" rtlCol="0" anchor="ctr"/>
          <a:lstStyle/>
          <a:p>
            <a:pPr algn="ctr"/>
            <a:endParaRPr lang="en-US"/>
          </a:p>
        </p:txBody>
      </p:sp>
      <p:sp>
        <p:nvSpPr>
          <p:cNvPr id="8" name="Title 1"/>
          <p:cNvSpPr>
            <a:spLocks noGrp="1"/>
          </p:cNvSpPr>
          <p:nvPr>
            <p:ph type="title"/>
          </p:nvPr>
        </p:nvSpPr>
        <p:spPr>
          <a:xfrm>
            <a:off x="457200" y="3300373"/>
            <a:ext cx="7502893" cy="1143000"/>
          </a:xfrm>
        </p:spPr>
        <p:txBody>
          <a:bodyPr>
            <a:noAutofit/>
          </a:bodyPr>
          <a:lstStyle>
            <a:lvl1pPr algn="l">
              <a:defRPr sz="4400" cap="none" baseline="0">
                <a:solidFill>
                  <a:srgbClr val="1188AC"/>
                </a:solidFill>
              </a:defRPr>
            </a:lvl1pPr>
          </a:lstStyle>
          <a:p>
            <a:r>
              <a:rPr lang="en-US"/>
              <a:t>Click to edit Master title style</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0"/>
            <a:ext cx="9120042" cy="3294345"/>
          </a:xfrm>
          <a:prstGeom prst="rect">
            <a:avLst/>
          </a:prstGeom>
          <a:ln w="15875">
            <a:solidFill>
              <a:schemeClr val="bg1"/>
            </a:solidFill>
          </a:ln>
        </p:spPr>
      </p:pic>
    </p:spTree>
    <p:extLst>
      <p:ext uri="{BB962C8B-B14F-4D97-AF65-F5344CB8AC3E}">
        <p14:creationId xmlns:p14="http://schemas.microsoft.com/office/powerpoint/2010/main" val="290942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941160"/>
            <a:ext cx="9144000" cy="1908048"/>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1"/>
            <a:ext cx="9145308" cy="3515228"/>
          </a:xfrm>
          <a:prstGeom prst="rect">
            <a:avLst/>
          </a:prstGeom>
        </p:spPr>
      </p:pic>
      <p:sp>
        <p:nvSpPr>
          <p:cNvPr id="3" name="Date Placeholder 2"/>
          <p:cNvSpPr>
            <a:spLocks noGrp="1"/>
          </p:cNvSpPr>
          <p:nvPr>
            <p:ph type="dt" sz="half" idx="10"/>
          </p:nvPr>
        </p:nvSpPr>
        <p:spPr/>
        <p:txBody>
          <a:bodyPr/>
          <a:lstStyle/>
          <a:p>
            <a:fld id="{57BFF99C-F60E-3F47-9B9F-4A44C055F187}" type="datetimeFigureOut">
              <a:rPr lang="en-US" smtClean="0"/>
              <a:t>1/25/23</a:t>
            </a:fld>
            <a:endParaRPr lang="en-US"/>
          </a:p>
        </p:txBody>
      </p:sp>
      <p:sp>
        <p:nvSpPr>
          <p:cNvPr id="4" name="Rectangle 3"/>
          <p:cNvSpPr/>
          <p:nvPr userDrawn="1"/>
        </p:nvSpPr>
        <p:spPr>
          <a:xfrm>
            <a:off x="0" y="3340100"/>
            <a:ext cx="9144000" cy="14859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spcCol="0" rtlCol="0" anchor="ctr"/>
          <a:lstStyle/>
          <a:p>
            <a:pPr algn="ctr"/>
            <a:endParaRPr lang="en-US"/>
          </a:p>
        </p:txBody>
      </p:sp>
    </p:spTree>
    <p:extLst>
      <p:ext uri="{BB962C8B-B14F-4D97-AF65-F5344CB8AC3E}">
        <p14:creationId xmlns:p14="http://schemas.microsoft.com/office/powerpoint/2010/main" val="1152970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System">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941160"/>
            <a:ext cx="9144000" cy="1908048"/>
          </a:xfrm>
          <a:prstGeom prst="rect">
            <a:avLst/>
          </a:prstGeom>
        </p:spPr>
      </p:pic>
      <p:pic>
        <p:nvPicPr>
          <p:cNvPr id="2" name="Picture 1"/>
          <p:cNvPicPr>
            <a:picLocks noChangeAspect="1"/>
          </p:cNvPicPr>
          <p:nvPr userDrawn="1"/>
        </p:nvPicPr>
        <p:blipFill rotWithShape="1">
          <a:blip r:embed="rId3" cstate="screen">
            <a:extLst>
              <a:ext uri="{28A0092B-C50C-407E-A947-70E740481C1C}">
                <a14:useLocalDpi xmlns:a14="http://schemas.microsoft.com/office/drawing/2010/main"/>
              </a:ext>
            </a:extLst>
          </a:blip>
          <a:srcRect t="-4"/>
          <a:stretch/>
        </p:blipFill>
        <p:spPr>
          <a:xfrm>
            <a:off x="0" y="-1097281"/>
            <a:ext cx="9144000" cy="4572000"/>
          </a:xfrm>
          <a:prstGeom prst="rect">
            <a:avLst/>
          </a:prstGeom>
        </p:spPr>
      </p:pic>
      <p:sp>
        <p:nvSpPr>
          <p:cNvPr id="3" name="Date Placeholder 2"/>
          <p:cNvSpPr>
            <a:spLocks noGrp="1"/>
          </p:cNvSpPr>
          <p:nvPr>
            <p:ph type="dt" sz="half" idx="10"/>
          </p:nvPr>
        </p:nvSpPr>
        <p:spPr/>
        <p:txBody>
          <a:bodyPr/>
          <a:lstStyle/>
          <a:p>
            <a:fld id="{57BFF99C-F60E-3F47-9B9F-4A44C055F187}" type="datetimeFigureOut">
              <a:rPr lang="en-US" smtClean="0"/>
              <a:t>1/25/23</a:t>
            </a:fld>
            <a:endParaRPr lang="en-US"/>
          </a:p>
        </p:txBody>
      </p:sp>
      <p:sp>
        <p:nvSpPr>
          <p:cNvPr id="7" name="Rectangle 6"/>
          <p:cNvSpPr/>
          <p:nvPr userDrawn="1"/>
        </p:nvSpPr>
        <p:spPr>
          <a:xfrm>
            <a:off x="0" y="3340100"/>
            <a:ext cx="9144000" cy="14859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20" tIns="45710" rIns="91420" bIns="45710" spcCol="0" rtlCol="0" anchor="ctr"/>
          <a:lstStyle/>
          <a:p>
            <a:pPr algn="ctr"/>
            <a:endParaRPr lang="en-US"/>
          </a:p>
        </p:txBody>
      </p:sp>
      <p:sp>
        <p:nvSpPr>
          <p:cNvPr id="8" name="Title 1"/>
          <p:cNvSpPr>
            <a:spLocks noGrp="1"/>
          </p:cNvSpPr>
          <p:nvPr>
            <p:ph type="title"/>
          </p:nvPr>
        </p:nvSpPr>
        <p:spPr>
          <a:xfrm>
            <a:off x="457200" y="3300373"/>
            <a:ext cx="8229600" cy="1143000"/>
          </a:xfrm>
        </p:spPr>
        <p:txBody>
          <a:bodyPr>
            <a:noAutofit/>
          </a:bodyPr>
          <a:lstStyle>
            <a:lvl1pPr algn="l">
              <a:defRPr sz="4400" cap="none" baseline="0">
                <a:solidFill>
                  <a:srgbClr val="1188AC"/>
                </a:solidFill>
              </a:defRPr>
            </a:lvl1pPr>
          </a:lstStyle>
          <a:p>
            <a:r>
              <a:rPr lang="en-US"/>
              <a:t>Click to edit Master title style</a:t>
            </a:r>
          </a:p>
        </p:txBody>
      </p:sp>
    </p:spTree>
    <p:extLst>
      <p:ext uri="{BB962C8B-B14F-4D97-AF65-F5344CB8AC3E}">
        <p14:creationId xmlns:p14="http://schemas.microsoft.com/office/powerpoint/2010/main" val="3791773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a:defRPr sz="4400" cap="all" baseline="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BFF99C-F60E-3F47-9B9F-4A44C055F187}" type="datetimeFigureOut">
              <a:rPr lang="en-US" smtClean="0"/>
              <a:t>1/25/23</a:t>
            </a:fld>
            <a:endParaRPr lang="en-US"/>
          </a:p>
        </p:txBody>
      </p:sp>
    </p:spTree>
    <p:extLst>
      <p:ext uri="{BB962C8B-B14F-4D97-AF65-F5344CB8AC3E}">
        <p14:creationId xmlns:p14="http://schemas.microsoft.com/office/powerpoint/2010/main" val="4231416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munity - diverse">
    <p:spTree>
      <p:nvGrpSpPr>
        <p:cNvPr id="1" name=""/>
        <p:cNvGrpSpPr/>
        <p:nvPr/>
      </p:nvGrpSpPr>
      <p:grpSpPr>
        <a:xfrm>
          <a:off x="0" y="0"/>
          <a:ext cx="0" cy="0"/>
          <a:chOff x="0" y="0"/>
          <a:chExt cx="0" cy="0"/>
        </a:xfrm>
      </p:grpSpPr>
      <p:sp>
        <p:nvSpPr>
          <p:cNvPr id="2" name="Title 1"/>
          <p:cNvSpPr>
            <a:spLocks noGrp="1"/>
          </p:cNvSpPr>
          <p:nvPr>
            <p:ph type="title"/>
          </p:nvPr>
        </p:nvSpPr>
        <p:spPr>
          <a:xfrm>
            <a:off x="2590800" y="329832"/>
            <a:ext cx="6163194" cy="11430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57BFF99C-F60E-3F47-9B9F-4A44C055F187}" type="datetimeFigureOut">
              <a:rPr lang="en-US" smtClean="0"/>
              <a:t>1/25/23</a:t>
            </a:fld>
            <a:endParaRPr lang="en-US"/>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809" y="329832"/>
            <a:ext cx="2123034" cy="1414471"/>
          </a:xfrm>
          <a:prstGeom prst="rect">
            <a:avLst/>
          </a:prstGeom>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1695" y="1962047"/>
            <a:ext cx="2136706" cy="2119047"/>
          </a:xfrm>
          <a:prstGeom prst="rect">
            <a:avLst/>
          </a:prstGeom>
        </p:spPr>
      </p:pic>
      <p:pic>
        <p:nvPicPr>
          <p:cNvPr id="6" name="Picture 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1696" y="4292124"/>
            <a:ext cx="2136706" cy="1423046"/>
          </a:xfrm>
          <a:prstGeom prst="rect">
            <a:avLst/>
          </a:prstGeom>
        </p:spPr>
      </p:pic>
      <p:sp>
        <p:nvSpPr>
          <p:cNvPr id="8" name="Content Placeholder 2"/>
          <p:cNvSpPr>
            <a:spLocks noGrp="1"/>
          </p:cNvSpPr>
          <p:nvPr>
            <p:ph idx="1"/>
          </p:nvPr>
        </p:nvSpPr>
        <p:spPr>
          <a:xfrm>
            <a:off x="2590800" y="1836179"/>
            <a:ext cx="6163194" cy="438375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856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munity - African America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809" y="329832"/>
            <a:ext cx="2119058" cy="1414471"/>
          </a:xfrm>
          <a:prstGeom prst="rect">
            <a:avLst/>
          </a:prstGeom>
        </p:spPr>
      </p:pic>
      <p:sp>
        <p:nvSpPr>
          <p:cNvPr id="3" name="Date Placeholder 2"/>
          <p:cNvSpPr>
            <a:spLocks noGrp="1"/>
          </p:cNvSpPr>
          <p:nvPr>
            <p:ph type="dt" sz="half" idx="10"/>
          </p:nvPr>
        </p:nvSpPr>
        <p:spPr/>
        <p:txBody>
          <a:bodyPr/>
          <a:lstStyle/>
          <a:p>
            <a:fld id="{57BFF99C-F60E-3F47-9B9F-4A44C055F187}" type="datetimeFigureOut">
              <a:rPr lang="en-US" smtClean="0"/>
              <a:t>1/25/23</a:t>
            </a:fld>
            <a:endParaRPr lang="en-US"/>
          </a:p>
        </p:txBody>
      </p:sp>
      <p:sp>
        <p:nvSpPr>
          <p:cNvPr id="4" name="Title 1"/>
          <p:cNvSpPr>
            <a:spLocks noGrp="1"/>
          </p:cNvSpPr>
          <p:nvPr>
            <p:ph type="title"/>
          </p:nvPr>
        </p:nvSpPr>
        <p:spPr>
          <a:xfrm>
            <a:off x="2590800" y="329832"/>
            <a:ext cx="6163194" cy="1143000"/>
          </a:xfrm>
        </p:spPr>
        <p:txBody>
          <a:bodyPr/>
          <a:lstStyle/>
          <a:p>
            <a:r>
              <a:rPr lang="en-US"/>
              <a:t>Click to edit Master title style</a:t>
            </a: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1696" y="4013414"/>
            <a:ext cx="2163668" cy="1441003"/>
          </a:xfrm>
          <a:prstGeom prst="rect">
            <a:avLst/>
          </a:prstGeom>
        </p:spPr>
      </p:pic>
      <p:pic>
        <p:nvPicPr>
          <p:cNvPr id="11" name="Picture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18809" y="1904337"/>
            <a:ext cx="2119058" cy="1923045"/>
          </a:xfrm>
          <a:prstGeom prst="rect">
            <a:avLst/>
          </a:prstGeom>
        </p:spPr>
      </p:pic>
      <p:sp>
        <p:nvSpPr>
          <p:cNvPr id="12" name="Content Placeholder 2"/>
          <p:cNvSpPr>
            <a:spLocks noGrp="1"/>
          </p:cNvSpPr>
          <p:nvPr>
            <p:ph idx="1"/>
          </p:nvPr>
        </p:nvSpPr>
        <p:spPr>
          <a:xfrm>
            <a:off x="2590800" y="1836179"/>
            <a:ext cx="6163194" cy="438375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1334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munity - Latino">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809" y="1929384"/>
            <a:ext cx="2119058" cy="2256797"/>
          </a:xfrm>
          <a:prstGeom prst="rect">
            <a:avLst/>
          </a:prstGeom>
        </p:spPr>
      </p:pic>
      <p:sp>
        <p:nvSpPr>
          <p:cNvPr id="3" name="Date Placeholder 2"/>
          <p:cNvSpPr>
            <a:spLocks noGrp="1"/>
          </p:cNvSpPr>
          <p:nvPr>
            <p:ph type="dt" sz="half" idx="10"/>
          </p:nvPr>
        </p:nvSpPr>
        <p:spPr/>
        <p:txBody>
          <a:bodyPr/>
          <a:lstStyle/>
          <a:p>
            <a:fld id="{57BFF99C-F60E-3F47-9B9F-4A44C055F187}" type="datetimeFigureOut">
              <a:rPr lang="en-US" smtClean="0"/>
              <a:t>1/25/23</a:t>
            </a:fld>
            <a:endParaRPr lang="en-US"/>
          </a:p>
        </p:txBody>
      </p:sp>
      <p:sp>
        <p:nvSpPr>
          <p:cNvPr id="7" name="Title 1"/>
          <p:cNvSpPr>
            <a:spLocks noGrp="1"/>
          </p:cNvSpPr>
          <p:nvPr>
            <p:ph type="title"/>
          </p:nvPr>
        </p:nvSpPr>
        <p:spPr>
          <a:xfrm>
            <a:off x="2590800" y="329832"/>
            <a:ext cx="6163194" cy="1143000"/>
          </a:xfrm>
        </p:spPr>
        <p:txBody>
          <a:bodyPr/>
          <a:lstStyle/>
          <a:p>
            <a:r>
              <a:rPr lang="en-US"/>
              <a:t>Click to edit Master title style</a:t>
            </a: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8809" y="329832"/>
            <a:ext cx="2119058" cy="1414471"/>
          </a:xfrm>
          <a:prstGeom prst="rect">
            <a:avLst/>
          </a:prstGeom>
        </p:spPr>
      </p:pic>
      <p:pic>
        <p:nvPicPr>
          <p:cNvPr id="13" name="Picture 1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18810" y="4338700"/>
            <a:ext cx="2119058" cy="1596485"/>
          </a:xfrm>
          <a:prstGeom prst="rect">
            <a:avLst/>
          </a:prstGeom>
        </p:spPr>
      </p:pic>
      <p:sp>
        <p:nvSpPr>
          <p:cNvPr id="14" name="Content Placeholder 2"/>
          <p:cNvSpPr>
            <a:spLocks noGrp="1"/>
          </p:cNvSpPr>
          <p:nvPr>
            <p:ph idx="1"/>
          </p:nvPr>
        </p:nvSpPr>
        <p:spPr>
          <a:xfrm>
            <a:off x="2590800" y="1836179"/>
            <a:ext cx="6163194" cy="438375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1109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200" cap="all"/>
            </a:lvl1pPr>
          </a:lstStyle>
          <a:p>
            <a:r>
              <a:rPr lang="en-US"/>
              <a:t>Click to edit Master title style</a:t>
            </a:r>
          </a:p>
        </p:txBody>
      </p:sp>
    </p:spTree>
    <p:extLst>
      <p:ext uri="{BB962C8B-B14F-4D97-AF65-F5344CB8AC3E}">
        <p14:creationId xmlns:p14="http://schemas.microsoft.com/office/powerpoint/2010/main" val="3072267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BFF99C-F60E-3F47-9B9F-4A44C055F187}" type="datetimeFigureOut">
              <a:rPr lang="en-US" smtClean="0"/>
              <a:t>1/25/23</a:t>
            </a:fld>
            <a:endParaRPr lang="en-US"/>
          </a:p>
        </p:txBody>
      </p:sp>
    </p:spTree>
    <p:extLst>
      <p:ext uri="{BB962C8B-B14F-4D97-AF65-F5344CB8AC3E}">
        <p14:creationId xmlns:p14="http://schemas.microsoft.com/office/powerpoint/2010/main" val="9784540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65" r:id="rId3"/>
    <p:sldLayoutId id="2147483659" r:id="rId4"/>
    <p:sldLayoutId id="2147483650" r:id="rId5"/>
    <p:sldLayoutId id="2147483661" r:id="rId6"/>
    <p:sldLayoutId id="2147483662" r:id="rId7"/>
    <p:sldLayoutId id="2147483660" r:id="rId8"/>
    <p:sldLayoutId id="2147483654" r:id="rId9"/>
    <p:sldLayoutId id="2147483664" r:id="rId10"/>
    <p:sldLayoutId id="2147483663" r:id="rId11"/>
    <p:sldLayoutId id="2147483656" r:id="rId12"/>
    <p:sldLayoutId id="2147483657" r:id="rId13"/>
    <p:sldLayoutId id="2147483667" r:id="rId14"/>
  </p:sldLayoutIdLst>
  <p:txStyles>
    <p:titleStyle>
      <a:lvl1pPr algn="l" defTabSz="457200" rtl="0" eaLnBrk="1" latinLnBrk="0" hangingPunct="1">
        <a:spcBef>
          <a:spcPct val="0"/>
        </a:spcBef>
        <a:buNone/>
        <a:defRPr sz="4400" kern="1200" cap="all">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2" Type="http://schemas.microsoft.com/office/2018/10/relationships/comments" Target="../comments/modernComment_193_F6FC1DA5.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microsoft.com/office/2018/10/relationships/comments" Target="../comments/modernComment_194_4E92FE58.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microsoft.com/office/2018/10/relationships/comments" Target="../comments/modernComment_195_D138ED7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s://parking.uic.edu/ui-health-patients/" TargetMode="External"/><Relationship Id="rId2" Type="http://schemas.microsoft.com/office/2018/10/relationships/comments" Target="../comments/modernComment_1AA_7815BC48.xml"/><Relationship Id="rId1" Type="http://schemas.openxmlformats.org/officeDocument/2006/relationships/slideLayout" Target="../slideLayouts/slideLayout5.xml"/><Relationship Id="rId5" Type="http://schemas.openxmlformats.org/officeDocument/2006/relationships/hyperlink" Target="http://www.imdguesthouse.org/" TargetMode="External"/><Relationship Id="rId4" Type="http://schemas.openxmlformats.org/officeDocument/2006/relationships/hyperlink" Target="https://hospital.uillinois.edu/patients-and-visitors/visiting-a-patient/accommodations"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hyperlink" Target="http://www.google.com/url?sa=i&amp;rct=j&amp;q=&amp;esrc=s&amp;frm=1&amp;source=images&amp;cd=&amp;cad=rja&amp;uact=8&amp;ved=0CAcQjRxqFQoTCNXmw9KGjskCFUQ0Pgod2EwIvQ&amp;url=http://www.honestinsite.com/blog/follow-instructions-make-sure-you-understand/&amp;bvm=bv.107467506,d.eWE&amp;psig=AFQjCNFqwBCUZKpKMgQgsNRMGHEjSeBUUA&amp;ust=1447526515515284" TargetMode="External"/><Relationship Id="rId1" Type="http://schemas.openxmlformats.org/officeDocument/2006/relationships/slideLayout" Target="../slideLayouts/slideLayout5.xml"/><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package" Target="../embeddings/Microsoft_Word_Document.docx"/><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9">
            <a:extLst>
              <a:ext uri="{FF2B5EF4-FFF2-40B4-BE49-F238E27FC236}">
                <a16:creationId xmlns:a16="http://schemas.microsoft.com/office/drawing/2014/main" id="{7E5E355B-6FA6-BF49-A37F-775AED372BE6}"/>
              </a:ext>
            </a:extLst>
          </p:cNvPr>
          <p:cNvPicPr>
            <a:picLocks noChangeAspect="1"/>
          </p:cNvPicPr>
          <p:nvPr/>
        </p:nvPicPr>
        <p:blipFill rotWithShape="1">
          <a:blip r:embed="rId2"/>
          <a:srcRect l="1998" t="3201" r="19869" b="4001"/>
          <a:stretch/>
        </p:blipFill>
        <p:spPr>
          <a:xfrm>
            <a:off x="190253" y="168132"/>
            <a:ext cx="8762017" cy="6504438"/>
          </a:xfrm>
          <a:prstGeom prst="rect">
            <a:avLst/>
          </a:prstGeom>
        </p:spPr>
      </p:pic>
      <p:sp>
        <p:nvSpPr>
          <p:cNvPr id="5" name="TextBox 4">
            <a:extLst>
              <a:ext uri="{FF2B5EF4-FFF2-40B4-BE49-F238E27FC236}">
                <a16:creationId xmlns:a16="http://schemas.microsoft.com/office/drawing/2014/main" id="{4BAB1B47-4DDE-104A-847A-263CC3470C06}"/>
              </a:ext>
            </a:extLst>
          </p:cNvPr>
          <p:cNvSpPr txBox="1"/>
          <p:nvPr/>
        </p:nvSpPr>
        <p:spPr>
          <a:xfrm>
            <a:off x="680565" y="2610675"/>
            <a:ext cx="8035728" cy="646331"/>
          </a:xfrm>
          <a:prstGeom prst="rect">
            <a:avLst/>
          </a:prstGeom>
          <a:noFill/>
        </p:spPr>
        <p:txBody>
          <a:bodyPr wrap="square" rtlCol="0">
            <a:spAutoFit/>
          </a:bodyPr>
          <a:lstStyle/>
          <a:p>
            <a:pPr algn="l" rtl="0"/>
            <a:r>
              <a:rPr lang="es" sz="3600" b="1" i="0" u="none" spc="-20" baseline="0">
                <a:solidFill>
                  <a:schemeClr val="bg1"/>
                </a:solidFill>
                <a:latin typeface="Arial" panose="020B0604020202020204" pitchFamily="34" charset="0"/>
                <a:ea typeface="Arial" panose="020B0604020202020204" pitchFamily="34" charset="0"/>
                <a:cs typeface="Arial" panose="020B0604020202020204" pitchFamily="34" charset="0"/>
              </a:rPr>
              <a:t>Trasplante de riñón en UI Health </a:t>
            </a:r>
          </a:p>
        </p:txBody>
      </p:sp>
      <p:pic>
        <p:nvPicPr>
          <p:cNvPr id="6" name="Picture 5">
            <a:extLst>
              <a:ext uri="{FF2B5EF4-FFF2-40B4-BE49-F238E27FC236}">
                <a16:creationId xmlns:a16="http://schemas.microsoft.com/office/drawing/2014/main" id="{8251698A-E623-B344-AACB-5F7BCBB994E4}"/>
              </a:ext>
            </a:extLst>
          </p:cNvPr>
          <p:cNvPicPr>
            <a:picLocks noChangeAspect="1"/>
          </p:cNvPicPr>
          <p:nvPr/>
        </p:nvPicPr>
        <p:blipFill>
          <a:blip r:embed="rId3"/>
          <a:stretch>
            <a:fillRect/>
          </a:stretch>
        </p:blipFill>
        <p:spPr>
          <a:xfrm>
            <a:off x="4913353" y="5573261"/>
            <a:ext cx="3733800" cy="838200"/>
          </a:xfrm>
          <a:prstGeom prst="rect">
            <a:avLst/>
          </a:prstGeom>
        </p:spPr>
      </p:pic>
      <p:cxnSp>
        <p:nvCxnSpPr>
          <p:cNvPr id="7" name="Straight Connector 6">
            <a:extLst>
              <a:ext uri="{FF2B5EF4-FFF2-40B4-BE49-F238E27FC236}">
                <a16:creationId xmlns:a16="http://schemas.microsoft.com/office/drawing/2014/main" id="{B747C655-2D43-7941-A7A8-AB57F7A71FDB}"/>
              </a:ext>
            </a:extLst>
          </p:cNvPr>
          <p:cNvCxnSpPr>
            <a:cxnSpLocks/>
          </p:cNvCxnSpPr>
          <p:nvPr/>
        </p:nvCxnSpPr>
        <p:spPr>
          <a:xfrm>
            <a:off x="802464" y="3448875"/>
            <a:ext cx="7530375"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5550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EDEABC-E9E7-5346-84B6-A9DC4DF4DC28}"/>
              </a:ext>
            </a:extLst>
          </p:cNvPr>
          <p:cNvSpPr/>
          <p:nvPr/>
        </p:nvSpPr>
        <p:spPr>
          <a:xfrm>
            <a:off x="174875" y="168089"/>
            <a:ext cx="8791703" cy="598393"/>
          </a:xfrm>
          <a:prstGeom prst="rect">
            <a:avLst/>
          </a:prstGeom>
          <a:gradFill>
            <a:gsLst>
              <a:gs pos="17000">
                <a:srgbClr val="1188AC"/>
              </a:gs>
              <a:gs pos="100000">
                <a:srgbClr val="27CFCA"/>
              </a:gs>
            </a:gsLst>
            <a:lin ang="16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a:p>
        </p:txBody>
      </p:sp>
      <p:sp>
        <p:nvSpPr>
          <p:cNvPr id="5" name="TextBox 4">
            <a:extLst>
              <a:ext uri="{FF2B5EF4-FFF2-40B4-BE49-F238E27FC236}">
                <a16:creationId xmlns:a16="http://schemas.microsoft.com/office/drawing/2014/main" id="{9B03B4F6-B359-314A-AFC0-CDEC8CED29BB}"/>
              </a:ext>
            </a:extLst>
          </p:cNvPr>
          <p:cNvSpPr txBox="1"/>
          <p:nvPr/>
        </p:nvSpPr>
        <p:spPr>
          <a:xfrm>
            <a:off x="376519" y="43986"/>
            <a:ext cx="7803751" cy="635430"/>
          </a:xfrm>
          <a:prstGeom prst="rect">
            <a:avLst/>
          </a:prstGeom>
          <a:noFill/>
        </p:spPr>
        <p:txBody>
          <a:bodyPr wrap="square" rtlCol="0" anchor="t">
            <a:spAutoFit/>
          </a:bodyPr>
          <a:lstStyle/>
          <a:p>
            <a:pPr algn="l" rtl="0">
              <a:lnSpc>
                <a:spcPts val="5060"/>
              </a:lnSpc>
            </a:pPr>
            <a:r>
              <a:rPr lang="es" b="1" i="0" u="none" cap="all" baseline="0" dirty="0">
                <a:solidFill>
                  <a:schemeClr val="bg1"/>
                </a:solidFill>
                <a:latin typeface="Arial" panose="020B0604020202020204" pitchFamily="34" charset="0"/>
                <a:ea typeface="Arial" panose="020B0604020202020204" pitchFamily="34" charset="0"/>
                <a:cs typeface="Arial" panose="020B0604020202020204" pitchFamily="34" charset="0"/>
              </a:rPr>
              <a:t>Pruebas importantes del estudio para el trasplante</a:t>
            </a:r>
          </a:p>
        </p:txBody>
      </p:sp>
      <p:graphicFrame>
        <p:nvGraphicFramePr>
          <p:cNvPr id="8" name="Content Placeholder 3">
            <a:extLst>
              <a:ext uri="{FF2B5EF4-FFF2-40B4-BE49-F238E27FC236}">
                <a16:creationId xmlns:a16="http://schemas.microsoft.com/office/drawing/2014/main" id="{AB66D17B-FB6B-5B48-A2C4-DC7E837E6EC5}"/>
              </a:ext>
            </a:extLst>
          </p:cNvPr>
          <p:cNvGraphicFramePr>
            <a:graphicFrameLocks noGrp="1"/>
          </p:cNvGraphicFramePr>
          <p:nvPr>
            <p:ph idx="1"/>
            <p:extLst>
              <p:ext uri="{D42A27DB-BD31-4B8C-83A1-F6EECF244321}">
                <p14:modId xmlns:p14="http://schemas.microsoft.com/office/powerpoint/2010/main" val="2708087766"/>
              </p:ext>
            </p:extLst>
          </p:nvPr>
        </p:nvGraphicFramePr>
        <p:xfrm>
          <a:off x="548641" y="1292469"/>
          <a:ext cx="8027546" cy="48944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5354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9">
            <a:extLst>
              <a:ext uri="{FF2B5EF4-FFF2-40B4-BE49-F238E27FC236}">
                <a16:creationId xmlns:a16="http://schemas.microsoft.com/office/drawing/2014/main" id="{7E5E355B-6FA6-BF49-A37F-775AED372BE6}"/>
              </a:ext>
            </a:extLst>
          </p:cNvPr>
          <p:cNvPicPr>
            <a:picLocks noChangeAspect="1"/>
          </p:cNvPicPr>
          <p:nvPr/>
        </p:nvPicPr>
        <p:blipFill rotWithShape="1">
          <a:blip r:embed="rId2"/>
          <a:srcRect l="1998" t="3201" r="19869" b="4001"/>
          <a:stretch/>
        </p:blipFill>
        <p:spPr>
          <a:xfrm>
            <a:off x="190253" y="168132"/>
            <a:ext cx="8762017" cy="6504438"/>
          </a:xfrm>
          <a:prstGeom prst="rect">
            <a:avLst/>
          </a:prstGeom>
        </p:spPr>
      </p:pic>
      <p:sp>
        <p:nvSpPr>
          <p:cNvPr id="5" name="TextBox 4">
            <a:extLst>
              <a:ext uri="{FF2B5EF4-FFF2-40B4-BE49-F238E27FC236}">
                <a16:creationId xmlns:a16="http://schemas.microsoft.com/office/drawing/2014/main" id="{4BAB1B47-4DDE-104A-847A-263CC3470C06}"/>
              </a:ext>
            </a:extLst>
          </p:cNvPr>
          <p:cNvSpPr txBox="1"/>
          <p:nvPr/>
        </p:nvSpPr>
        <p:spPr>
          <a:xfrm>
            <a:off x="687939" y="2064986"/>
            <a:ext cx="8035728" cy="1200329"/>
          </a:xfrm>
          <a:prstGeom prst="rect">
            <a:avLst/>
          </a:prstGeom>
          <a:noFill/>
        </p:spPr>
        <p:txBody>
          <a:bodyPr wrap="square" rtlCol="0">
            <a:spAutoFit/>
          </a:bodyPr>
          <a:lstStyle/>
          <a:p>
            <a:pPr algn="l" rtl="0"/>
            <a:r>
              <a:rPr lang="es" sz="3600" b="1" i="0" u="none" baseline="0">
                <a:solidFill>
                  <a:schemeClr val="bg1"/>
                </a:solidFill>
                <a:latin typeface="Arial" panose="020B0604020202020204" pitchFamily="34" charset="0"/>
                <a:ea typeface="Arial" panose="020B0604020202020204" pitchFamily="34" charset="0"/>
                <a:cs typeface="Arial" panose="020B0604020202020204" pitchFamily="34" charset="0"/>
              </a:rPr>
              <a:t>Selección de pacientes y </a:t>
            </a:r>
            <a:br>
              <a:rPr lang="es" sz="3600" b="1">
                <a:solidFill>
                  <a:schemeClr val="bg1"/>
                </a:solidFill>
                <a:latin typeface="Arial" panose="020B0604020202020204" pitchFamily="34" charset="0"/>
                <a:cs typeface="Arial" panose="020B0604020202020204" pitchFamily="34" charset="0"/>
              </a:rPr>
            </a:br>
            <a:r>
              <a:rPr lang="es" sz="3600" b="1" i="0" u="none" baseline="0">
                <a:solidFill>
                  <a:schemeClr val="bg1"/>
                </a:solidFill>
                <a:latin typeface="Arial" panose="020B0604020202020204" pitchFamily="34" charset="0"/>
                <a:ea typeface="Arial" panose="020B0604020202020204" pitchFamily="34" charset="0"/>
                <a:cs typeface="Arial" panose="020B0604020202020204" pitchFamily="34" charset="0"/>
              </a:rPr>
              <a:t>lista de espera de la UNOS  </a:t>
            </a:r>
          </a:p>
        </p:txBody>
      </p:sp>
      <p:cxnSp>
        <p:nvCxnSpPr>
          <p:cNvPr id="7" name="Straight Connector 6">
            <a:extLst>
              <a:ext uri="{FF2B5EF4-FFF2-40B4-BE49-F238E27FC236}">
                <a16:creationId xmlns:a16="http://schemas.microsoft.com/office/drawing/2014/main" id="{B747C655-2D43-7941-A7A8-AB57F7A71FDB}"/>
              </a:ext>
            </a:extLst>
          </p:cNvPr>
          <p:cNvCxnSpPr>
            <a:cxnSpLocks/>
          </p:cNvCxnSpPr>
          <p:nvPr/>
        </p:nvCxnSpPr>
        <p:spPr>
          <a:xfrm>
            <a:off x="802464" y="3448875"/>
            <a:ext cx="7530375"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8F5612DB-B0C7-9643-A4F5-5B879093D83A}"/>
              </a:ext>
            </a:extLst>
          </p:cNvPr>
          <p:cNvPicPr>
            <a:picLocks noChangeAspect="1"/>
          </p:cNvPicPr>
          <p:nvPr/>
        </p:nvPicPr>
        <p:blipFill>
          <a:blip r:embed="rId3"/>
          <a:stretch>
            <a:fillRect/>
          </a:stretch>
        </p:blipFill>
        <p:spPr>
          <a:xfrm>
            <a:off x="7389215" y="5708073"/>
            <a:ext cx="1334452" cy="807603"/>
          </a:xfrm>
          <a:prstGeom prst="rect">
            <a:avLst/>
          </a:prstGeom>
        </p:spPr>
      </p:pic>
    </p:spTree>
    <p:extLst>
      <p:ext uri="{BB962C8B-B14F-4D97-AF65-F5344CB8AC3E}">
        <p14:creationId xmlns:p14="http://schemas.microsoft.com/office/powerpoint/2010/main" val="3195908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EDEABC-E9E7-5346-84B6-A9DC4DF4DC28}"/>
              </a:ext>
            </a:extLst>
          </p:cNvPr>
          <p:cNvSpPr/>
          <p:nvPr/>
        </p:nvSpPr>
        <p:spPr>
          <a:xfrm>
            <a:off x="174875" y="168089"/>
            <a:ext cx="8791703" cy="598393"/>
          </a:xfrm>
          <a:prstGeom prst="rect">
            <a:avLst/>
          </a:prstGeom>
          <a:gradFill>
            <a:gsLst>
              <a:gs pos="17000">
                <a:srgbClr val="1188AC"/>
              </a:gs>
              <a:gs pos="100000">
                <a:srgbClr val="27CFCA"/>
              </a:gs>
            </a:gsLst>
            <a:lin ang="16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a:p>
        </p:txBody>
      </p:sp>
      <p:sp>
        <p:nvSpPr>
          <p:cNvPr id="5" name="TextBox 4">
            <a:extLst>
              <a:ext uri="{FF2B5EF4-FFF2-40B4-BE49-F238E27FC236}">
                <a16:creationId xmlns:a16="http://schemas.microsoft.com/office/drawing/2014/main" id="{9B03B4F6-B359-314A-AFC0-CDEC8CED29BB}"/>
              </a:ext>
            </a:extLst>
          </p:cNvPr>
          <p:cNvSpPr txBox="1"/>
          <p:nvPr/>
        </p:nvSpPr>
        <p:spPr>
          <a:xfrm>
            <a:off x="376519" y="43986"/>
            <a:ext cx="8398771" cy="652871"/>
          </a:xfrm>
          <a:prstGeom prst="rect">
            <a:avLst/>
          </a:prstGeom>
          <a:noFill/>
        </p:spPr>
        <p:txBody>
          <a:bodyPr wrap="square" rtlCol="0" anchor="t">
            <a:spAutoFit/>
          </a:bodyPr>
          <a:lstStyle/>
          <a:p>
            <a:pPr algn="l" rtl="0">
              <a:lnSpc>
                <a:spcPts val="5060"/>
              </a:lnSpc>
            </a:pPr>
            <a:r>
              <a:rPr lang="es" sz="2000" b="1" i="0" u="none" cap="all" baseline="0" dirty="0">
                <a:solidFill>
                  <a:schemeClr val="bg1"/>
                </a:solidFill>
                <a:latin typeface="Arial" panose="020B0604020202020204" pitchFamily="34" charset="0"/>
                <a:ea typeface="Arial" panose="020B0604020202020204" pitchFamily="34" charset="0"/>
                <a:cs typeface="Arial" panose="020B0604020202020204" pitchFamily="34" charset="0"/>
              </a:rPr>
              <a:t>Selección de pacientes para trasplante de riñón</a:t>
            </a:r>
          </a:p>
        </p:txBody>
      </p:sp>
      <p:sp>
        <p:nvSpPr>
          <p:cNvPr id="3" name="Rectangle 2">
            <a:extLst>
              <a:ext uri="{FF2B5EF4-FFF2-40B4-BE49-F238E27FC236}">
                <a16:creationId xmlns:a16="http://schemas.microsoft.com/office/drawing/2014/main" id="{B5F838A8-EB86-7043-ABB8-910522C0D6C0}"/>
              </a:ext>
            </a:extLst>
          </p:cNvPr>
          <p:cNvSpPr/>
          <p:nvPr/>
        </p:nvSpPr>
        <p:spPr>
          <a:xfrm>
            <a:off x="548640" y="1396581"/>
            <a:ext cx="7934633" cy="461665"/>
          </a:xfrm>
          <a:prstGeom prst="rect">
            <a:avLst/>
          </a:prstGeom>
        </p:spPr>
        <p:txBody>
          <a:bodyPr wrap="square">
            <a:spAutoFit/>
          </a:bodyPr>
          <a:lstStyle/>
          <a:p>
            <a:pPr lvl="0" algn="l" rtl="0"/>
            <a:r>
              <a:rPr lang="es" sz="2400" b="1" i="0" u="none" baseline="0">
                <a:solidFill>
                  <a:srgbClr val="038F9C"/>
                </a:solidFill>
                <a:latin typeface="Arial" panose="020B0604020202020204" pitchFamily="34" charset="0"/>
                <a:ea typeface="Arial" panose="020B0604020202020204" pitchFamily="34" charset="0"/>
                <a:cs typeface="Arial" panose="020B0604020202020204" pitchFamily="34" charset="0"/>
              </a:rPr>
              <a:t>Posibles contraindicaciones del trasplante de riñón:</a:t>
            </a:r>
          </a:p>
        </p:txBody>
      </p:sp>
      <p:sp>
        <p:nvSpPr>
          <p:cNvPr id="10" name="Rectangle 9">
            <a:extLst>
              <a:ext uri="{FF2B5EF4-FFF2-40B4-BE49-F238E27FC236}">
                <a16:creationId xmlns:a16="http://schemas.microsoft.com/office/drawing/2014/main" id="{0F76C3EF-CA78-CC47-9014-7CE06B202E9C}"/>
              </a:ext>
            </a:extLst>
          </p:cNvPr>
          <p:cNvSpPr/>
          <p:nvPr/>
        </p:nvSpPr>
        <p:spPr>
          <a:xfrm>
            <a:off x="3038169" y="2063356"/>
            <a:ext cx="5737122" cy="3416320"/>
          </a:xfrm>
          <a:prstGeom prst="rect">
            <a:avLst/>
          </a:prstGeom>
        </p:spPr>
        <p:txBody>
          <a:bodyPr wrap="square">
            <a:spAutoFit/>
          </a:bodyPr>
          <a:lstStyle/>
          <a:p>
            <a:pPr algn="l" rtl="0"/>
            <a:r>
              <a:rPr lang="es" sz="2200" b="0" i="0" u="none" baseline="0">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rPr>
              <a:t>• Cáncer activo en los últimos 5 años.</a:t>
            </a:r>
          </a:p>
          <a:p>
            <a:pPr algn="l" rtl="0"/>
            <a:r>
              <a:rPr lang="es" sz="2200" b="0" i="0" u="none" baseline="0">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rPr>
              <a:t>• Enfermedad cardíaca grave.</a:t>
            </a:r>
          </a:p>
          <a:p>
            <a:pPr algn="l" rtl="0"/>
            <a:r>
              <a:rPr lang="es" sz="2200" b="0" i="0" u="none" baseline="0">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rPr>
              <a:t>• Diagnóstico de salud mental mal controlado o abuso de sustancias activo.</a:t>
            </a:r>
          </a:p>
          <a:p>
            <a:pPr algn="l" rtl="0"/>
            <a:r>
              <a:rPr lang="es" sz="2200" b="0" i="0" u="none" baseline="0">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rPr>
              <a:t>• Incumplimiento (faltar de manera regular </a:t>
            </a:r>
          </a:p>
          <a:p>
            <a:pPr algn="l" rtl="0">
              <a:lnSpc>
                <a:spcPts val="2400"/>
              </a:lnSpc>
            </a:pPr>
            <a:r>
              <a:rPr lang="es" sz="2200" b="0" i="0" u="none" baseline="0">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rPr>
              <a:t>   a las citas, no tomar </a:t>
            </a:r>
          </a:p>
          <a:p>
            <a:pPr algn="l" rtl="0">
              <a:lnSpc>
                <a:spcPts val="2400"/>
              </a:lnSpc>
            </a:pPr>
            <a:r>
              <a:rPr lang="es" sz="2200" b="0" i="0" u="none" baseline="0">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rPr>
              <a:t>   los medicamentos según las indicaciones).</a:t>
            </a:r>
          </a:p>
          <a:p>
            <a:pPr algn="l" rtl="0"/>
            <a:r>
              <a:rPr lang="es" sz="2200" b="0" i="0" u="none" baseline="0">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rPr>
              <a:t>• Extremos relativos de edad </a:t>
            </a:r>
            <a:br>
              <a:rPr lang="es" sz="2200">
                <a:solidFill>
                  <a:schemeClr val="tx1">
                    <a:lumMod val="85000"/>
                    <a:lumOff val="15000"/>
                  </a:schemeClr>
                </a:solidFill>
                <a:latin typeface="Arial" panose="020B0604020202020204" pitchFamily="34" charset="0"/>
                <a:cs typeface="Arial" panose="020B0604020202020204" pitchFamily="34" charset="0"/>
              </a:rPr>
            </a:br>
            <a:r>
              <a:rPr lang="es" sz="2200" b="0" i="0" u="none" baseline="0">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rPr>
              <a:t> (paciente mayor de 82 años).</a:t>
            </a:r>
          </a:p>
          <a:p>
            <a:pPr algn="l" rtl="0"/>
            <a:r>
              <a:rPr lang="es" sz="2200" b="0" i="0" u="none" baseline="0">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rPr>
              <a:t>• Obesidad mórbida.</a:t>
            </a:r>
          </a:p>
        </p:txBody>
      </p:sp>
    </p:spTree>
    <p:extLst>
      <p:ext uri="{BB962C8B-B14F-4D97-AF65-F5344CB8AC3E}">
        <p14:creationId xmlns:p14="http://schemas.microsoft.com/office/powerpoint/2010/main" val="3421945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EDEABC-E9E7-5346-84B6-A9DC4DF4DC28}"/>
              </a:ext>
            </a:extLst>
          </p:cNvPr>
          <p:cNvSpPr/>
          <p:nvPr/>
        </p:nvSpPr>
        <p:spPr>
          <a:xfrm>
            <a:off x="174875" y="168089"/>
            <a:ext cx="8791703" cy="598393"/>
          </a:xfrm>
          <a:prstGeom prst="rect">
            <a:avLst/>
          </a:prstGeom>
          <a:gradFill>
            <a:gsLst>
              <a:gs pos="17000">
                <a:srgbClr val="1188AC"/>
              </a:gs>
              <a:gs pos="100000">
                <a:srgbClr val="27CFCA"/>
              </a:gs>
            </a:gsLst>
            <a:lin ang="16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a:p>
        </p:txBody>
      </p:sp>
      <p:sp>
        <p:nvSpPr>
          <p:cNvPr id="5" name="TextBox 4">
            <a:extLst>
              <a:ext uri="{FF2B5EF4-FFF2-40B4-BE49-F238E27FC236}">
                <a16:creationId xmlns:a16="http://schemas.microsoft.com/office/drawing/2014/main" id="{9B03B4F6-B359-314A-AFC0-CDEC8CED29BB}"/>
              </a:ext>
            </a:extLst>
          </p:cNvPr>
          <p:cNvSpPr txBox="1"/>
          <p:nvPr/>
        </p:nvSpPr>
        <p:spPr>
          <a:xfrm>
            <a:off x="376519" y="43986"/>
            <a:ext cx="7803751" cy="652871"/>
          </a:xfrm>
          <a:prstGeom prst="rect">
            <a:avLst/>
          </a:prstGeom>
          <a:noFill/>
        </p:spPr>
        <p:txBody>
          <a:bodyPr wrap="square" rtlCol="0" anchor="t">
            <a:spAutoFit/>
          </a:bodyPr>
          <a:lstStyle/>
          <a:p>
            <a:pPr algn="l" rtl="0">
              <a:lnSpc>
                <a:spcPts val="5060"/>
              </a:lnSpc>
            </a:pPr>
            <a:r>
              <a:rPr lang="es" sz="2400" b="1" i="0" u="none" cap="all" baseline="0">
                <a:solidFill>
                  <a:schemeClr val="bg1"/>
                </a:solidFill>
                <a:latin typeface="Arial" panose="020B0604020202020204" pitchFamily="34" charset="0"/>
                <a:ea typeface="Arial" panose="020B0604020202020204" pitchFamily="34" charset="0"/>
                <a:cs typeface="Arial" panose="020B0604020202020204" pitchFamily="34" charset="0"/>
              </a:rPr>
              <a:t>¿Qué significa estar en “la lista”?</a:t>
            </a:r>
          </a:p>
        </p:txBody>
      </p:sp>
      <p:sp>
        <p:nvSpPr>
          <p:cNvPr id="3" name="Rectangle 2">
            <a:extLst>
              <a:ext uri="{FF2B5EF4-FFF2-40B4-BE49-F238E27FC236}">
                <a16:creationId xmlns:a16="http://schemas.microsoft.com/office/drawing/2014/main" id="{B5F838A8-EB86-7043-ABB8-910522C0D6C0}"/>
              </a:ext>
            </a:extLst>
          </p:cNvPr>
          <p:cNvSpPr/>
          <p:nvPr/>
        </p:nvSpPr>
        <p:spPr>
          <a:xfrm>
            <a:off x="563388" y="946755"/>
            <a:ext cx="7934633" cy="5770811"/>
          </a:xfrm>
          <a:prstGeom prst="rect">
            <a:avLst/>
          </a:prstGeom>
        </p:spPr>
        <p:txBody>
          <a:bodyPr wrap="square">
            <a:spAutoFit/>
          </a:bodyPr>
          <a:lstStyle/>
          <a:p>
            <a:pPr lvl="0" algn="l" rtl="0"/>
            <a:r>
              <a:rPr lang="es" sz="1200" b="0" i="0" u="none" baseline="0" dirty="0">
                <a:solidFill>
                  <a:schemeClr val="tx1">
                    <a:lumMod val="95000"/>
                    <a:lumOff val="5000"/>
                  </a:schemeClr>
                </a:solidFill>
                <a:latin typeface="Arial" panose="020B0604020202020204" pitchFamily="34" charset="0"/>
                <a:ea typeface="Arial" panose="020B0604020202020204" pitchFamily="34" charset="0"/>
                <a:cs typeface="Arial" panose="020B0604020202020204" pitchFamily="34" charset="0"/>
              </a:rPr>
              <a:t>Cuando lo ponen en la “lista de espera”, lo ingresan en el registro de los Estados Unidos según los órganos que necesita. Este registro fue creado por una ley del Congreso llamada Ley Nacional de Trasplante de Órganos (National Organ Transplant Act, NOTA) en 1984.</a:t>
            </a:r>
          </a:p>
          <a:p>
            <a:pPr lvl="0" algn="l" rtl="0"/>
            <a:endParaRPr lang="es" sz="800" dirty="0">
              <a:solidFill>
                <a:schemeClr val="tx1">
                  <a:lumMod val="95000"/>
                  <a:lumOff val="5000"/>
                </a:schemeClr>
              </a:solidFill>
              <a:latin typeface="Arial" panose="020B0604020202020204" pitchFamily="34" charset="0"/>
              <a:cs typeface="Arial" panose="020B0604020202020204" pitchFamily="34" charset="0"/>
            </a:endParaRPr>
          </a:p>
          <a:p>
            <a:pPr lvl="0" algn="l" rtl="0"/>
            <a:r>
              <a:rPr lang="es" sz="1200" b="0" i="0" u="none" baseline="0" dirty="0">
                <a:solidFill>
                  <a:schemeClr val="tx1">
                    <a:lumMod val="95000"/>
                    <a:lumOff val="5000"/>
                  </a:schemeClr>
                </a:solidFill>
                <a:latin typeface="Arial" panose="020B0604020202020204" pitchFamily="34" charset="0"/>
                <a:ea typeface="Arial" panose="020B0604020202020204" pitchFamily="34" charset="0"/>
                <a:cs typeface="Arial" panose="020B0604020202020204" pitchFamily="34" charset="0"/>
              </a:rPr>
              <a:t>Este registro lo mantiene la Red de Procuración y Trasplante de Órganos (Organ Procurement and Transplantation Network, OPTN), una agencia con mandato federal que redacta y ejecuta las normas y los reglamentos de trasplante.</a:t>
            </a:r>
          </a:p>
          <a:p>
            <a:pPr lvl="0" algn="l" rtl="0"/>
            <a:endParaRPr lang="es" sz="1400" dirty="0">
              <a:solidFill>
                <a:schemeClr val="tx1">
                  <a:lumMod val="95000"/>
                  <a:lumOff val="5000"/>
                </a:schemeClr>
              </a:solidFill>
              <a:latin typeface="Arial" panose="020B0604020202020204" pitchFamily="34" charset="0"/>
              <a:cs typeface="Arial" panose="020B0604020202020204" pitchFamily="34" charset="0"/>
            </a:endParaRPr>
          </a:p>
          <a:p>
            <a:pPr lvl="0" algn="l" rtl="0"/>
            <a:endParaRPr lang="es" sz="1400" dirty="0">
              <a:solidFill>
                <a:schemeClr val="tx1">
                  <a:lumMod val="95000"/>
                  <a:lumOff val="5000"/>
                </a:schemeClr>
              </a:solidFill>
              <a:latin typeface="Arial" panose="020B0604020202020204" pitchFamily="34" charset="0"/>
              <a:cs typeface="Arial" panose="020B0604020202020204" pitchFamily="34" charset="0"/>
            </a:endParaRPr>
          </a:p>
          <a:p>
            <a:pPr lvl="0" algn="l" rtl="0"/>
            <a:endParaRPr lang="es" sz="1400" dirty="0">
              <a:solidFill>
                <a:schemeClr val="tx1">
                  <a:lumMod val="95000"/>
                  <a:lumOff val="5000"/>
                </a:schemeClr>
              </a:solidFill>
              <a:latin typeface="Arial" panose="020B0604020202020204" pitchFamily="34" charset="0"/>
              <a:cs typeface="Arial" panose="020B0604020202020204" pitchFamily="34" charset="0"/>
            </a:endParaRPr>
          </a:p>
          <a:p>
            <a:pPr lvl="0" algn="l" rtl="0"/>
            <a:endParaRPr lang="es" sz="1400" dirty="0">
              <a:solidFill>
                <a:schemeClr val="tx1">
                  <a:lumMod val="95000"/>
                  <a:lumOff val="5000"/>
                </a:schemeClr>
              </a:solidFill>
              <a:latin typeface="Arial" panose="020B0604020202020204" pitchFamily="34" charset="0"/>
              <a:cs typeface="Arial" panose="020B0604020202020204" pitchFamily="34" charset="0"/>
            </a:endParaRPr>
          </a:p>
          <a:p>
            <a:pPr lvl="0" algn="l" rtl="0"/>
            <a:endParaRPr lang="es" sz="1400" dirty="0">
              <a:solidFill>
                <a:schemeClr val="tx1">
                  <a:lumMod val="95000"/>
                  <a:lumOff val="5000"/>
                </a:schemeClr>
              </a:solidFill>
              <a:latin typeface="Arial" panose="020B0604020202020204" pitchFamily="34" charset="0"/>
              <a:cs typeface="Arial" panose="020B0604020202020204" pitchFamily="34" charset="0"/>
            </a:endParaRPr>
          </a:p>
          <a:p>
            <a:pPr lvl="0" algn="l" rtl="0"/>
            <a:endParaRPr lang="es" sz="1400" dirty="0">
              <a:solidFill>
                <a:schemeClr val="tx1">
                  <a:lumMod val="95000"/>
                  <a:lumOff val="5000"/>
                </a:schemeClr>
              </a:solidFill>
              <a:latin typeface="Arial" panose="020B0604020202020204" pitchFamily="34" charset="0"/>
              <a:cs typeface="Arial" panose="020B0604020202020204" pitchFamily="34" charset="0"/>
            </a:endParaRPr>
          </a:p>
          <a:p>
            <a:pPr lvl="0" algn="l" rtl="0"/>
            <a:endParaRPr lang="es" sz="1400" dirty="0">
              <a:solidFill>
                <a:schemeClr val="tx1">
                  <a:lumMod val="95000"/>
                  <a:lumOff val="5000"/>
                </a:schemeClr>
              </a:solidFill>
              <a:latin typeface="Arial" panose="020B0604020202020204" pitchFamily="34" charset="0"/>
              <a:cs typeface="Arial" panose="020B0604020202020204" pitchFamily="34" charset="0"/>
            </a:endParaRPr>
          </a:p>
          <a:p>
            <a:pPr lvl="0" algn="l" rtl="0"/>
            <a:endParaRPr lang="es" sz="1400" dirty="0">
              <a:solidFill>
                <a:schemeClr val="tx1">
                  <a:lumMod val="95000"/>
                  <a:lumOff val="5000"/>
                </a:schemeClr>
              </a:solidFill>
              <a:latin typeface="Arial" panose="020B0604020202020204" pitchFamily="34" charset="0"/>
              <a:cs typeface="Arial" panose="020B0604020202020204" pitchFamily="34" charset="0"/>
            </a:endParaRPr>
          </a:p>
          <a:p>
            <a:pPr lvl="0" algn="l" rtl="0"/>
            <a:endParaRPr lang="es" sz="1400" dirty="0">
              <a:solidFill>
                <a:schemeClr val="tx1">
                  <a:lumMod val="95000"/>
                  <a:lumOff val="5000"/>
                </a:schemeClr>
              </a:solidFill>
              <a:latin typeface="Arial" panose="020B0604020202020204" pitchFamily="34" charset="0"/>
              <a:cs typeface="Arial" panose="020B0604020202020204" pitchFamily="34" charset="0"/>
            </a:endParaRPr>
          </a:p>
          <a:p>
            <a:pPr lvl="0" algn="l" rtl="0"/>
            <a:endParaRPr lang="es" sz="1400" dirty="0">
              <a:solidFill>
                <a:schemeClr val="tx1">
                  <a:lumMod val="95000"/>
                  <a:lumOff val="5000"/>
                </a:schemeClr>
              </a:solidFill>
              <a:latin typeface="Arial" panose="020B0604020202020204" pitchFamily="34" charset="0"/>
              <a:cs typeface="Arial" panose="020B0604020202020204" pitchFamily="34" charset="0"/>
            </a:endParaRPr>
          </a:p>
          <a:p>
            <a:pPr lvl="0" algn="l" rtl="0"/>
            <a:endParaRPr lang="es" sz="1400" dirty="0">
              <a:solidFill>
                <a:schemeClr val="tx1">
                  <a:lumMod val="95000"/>
                  <a:lumOff val="5000"/>
                </a:schemeClr>
              </a:solidFill>
              <a:latin typeface="Arial" panose="020B0604020202020204" pitchFamily="34" charset="0"/>
              <a:cs typeface="Arial" panose="020B0604020202020204" pitchFamily="34" charset="0"/>
            </a:endParaRPr>
          </a:p>
          <a:p>
            <a:pPr lvl="0" algn="l" rtl="0"/>
            <a:endParaRPr lang="es" sz="1400" dirty="0">
              <a:solidFill>
                <a:schemeClr val="tx1">
                  <a:lumMod val="95000"/>
                  <a:lumOff val="5000"/>
                </a:schemeClr>
              </a:solidFill>
              <a:latin typeface="Arial" panose="020B0604020202020204" pitchFamily="34" charset="0"/>
              <a:cs typeface="Arial" panose="020B0604020202020204" pitchFamily="34" charset="0"/>
            </a:endParaRPr>
          </a:p>
          <a:p>
            <a:pPr lvl="0" algn="l" rtl="0"/>
            <a:endParaRPr lang="es" sz="1400" dirty="0">
              <a:solidFill>
                <a:schemeClr val="tx1">
                  <a:lumMod val="95000"/>
                  <a:lumOff val="5000"/>
                </a:schemeClr>
              </a:solidFill>
              <a:latin typeface="Arial" panose="020B0604020202020204" pitchFamily="34" charset="0"/>
              <a:cs typeface="Arial" panose="020B0604020202020204" pitchFamily="34" charset="0"/>
            </a:endParaRPr>
          </a:p>
          <a:p>
            <a:pPr lvl="0" algn="l" rtl="0"/>
            <a:endParaRPr lang="es" sz="1400" dirty="0">
              <a:solidFill>
                <a:schemeClr val="tx1">
                  <a:lumMod val="95000"/>
                  <a:lumOff val="5000"/>
                </a:schemeClr>
              </a:solidFill>
              <a:latin typeface="Arial" panose="020B0604020202020204" pitchFamily="34" charset="0"/>
              <a:cs typeface="Arial" panose="020B0604020202020204" pitchFamily="34" charset="0"/>
            </a:endParaRPr>
          </a:p>
          <a:p>
            <a:pPr lvl="0" algn="l" rtl="0"/>
            <a:r>
              <a:rPr lang="es" sz="1200" b="0" i="0" u="none" baseline="0" dirty="0">
                <a:solidFill>
                  <a:schemeClr val="tx1">
                    <a:lumMod val="95000"/>
                    <a:lumOff val="5000"/>
                  </a:schemeClr>
                </a:solidFill>
                <a:latin typeface="Arial" panose="020B0604020202020204" pitchFamily="34" charset="0"/>
                <a:ea typeface="Arial" panose="020B0604020202020204" pitchFamily="34" charset="0"/>
                <a:cs typeface="Arial" panose="020B0604020202020204" pitchFamily="34" charset="0"/>
              </a:rPr>
              <a:t>La NOTA también creó las Organizaciones de Procuración de Órganos (Organ Procurement Organizations, OPO) para trasplantes de órganos de donantes fallecidos. Estas OPO coordinan el proceso de donación de órganos del donante al paciente en un área geográfica específica.  Nuestra OPO local es Gift of Hope, cuya área de responsabilidad son las tres cuartas partes del norte de Illinois y el noroeste de Indiana.</a:t>
            </a:r>
          </a:p>
          <a:p>
            <a:pPr lvl="0" algn="l" rtl="0"/>
            <a:endParaRPr lang="es" sz="800" dirty="0">
              <a:solidFill>
                <a:schemeClr val="tx1">
                  <a:lumMod val="95000"/>
                  <a:lumOff val="5000"/>
                </a:schemeClr>
              </a:solidFill>
              <a:latin typeface="Arial" panose="020B0604020202020204" pitchFamily="34" charset="0"/>
              <a:cs typeface="Arial" panose="020B0604020202020204" pitchFamily="34" charset="0"/>
            </a:endParaRPr>
          </a:p>
          <a:p>
            <a:pPr lvl="0" algn="l" rtl="0"/>
            <a:r>
              <a:rPr lang="es" sz="1200" b="0" i="0" u="none" baseline="0" dirty="0">
                <a:solidFill>
                  <a:schemeClr val="tx1">
                    <a:lumMod val="95000"/>
                    <a:lumOff val="5000"/>
                  </a:schemeClr>
                </a:solidFill>
                <a:latin typeface="Arial" panose="020B0604020202020204" pitchFamily="34" charset="0"/>
                <a:ea typeface="Arial" panose="020B0604020202020204" pitchFamily="34" charset="0"/>
                <a:cs typeface="Arial" panose="020B0604020202020204" pitchFamily="34" charset="0"/>
              </a:rPr>
              <a:t>Debido a la forma en que se emparejan los órganos de los donantes con los receptores, es imposible para nosotros decirle dónde se encuentra usted en el registro.</a:t>
            </a:r>
          </a:p>
        </p:txBody>
      </p:sp>
      <p:sp>
        <p:nvSpPr>
          <p:cNvPr id="13" name="Rectangle 12">
            <a:extLst>
              <a:ext uri="{FF2B5EF4-FFF2-40B4-BE49-F238E27FC236}">
                <a16:creationId xmlns:a16="http://schemas.microsoft.com/office/drawing/2014/main" id="{9DFAB929-7468-7C42-83DD-77137A3C92AD}"/>
              </a:ext>
            </a:extLst>
          </p:cNvPr>
          <p:cNvSpPr/>
          <p:nvPr/>
        </p:nvSpPr>
        <p:spPr>
          <a:xfrm>
            <a:off x="2694036" y="2553614"/>
            <a:ext cx="5907221" cy="2369880"/>
          </a:xfrm>
          <a:prstGeom prst="rect">
            <a:avLst/>
          </a:prstGeom>
        </p:spPr>
        <p:txBody>
          <a:bodyPr wrap="square">
            <a:spAutoFit/>
          </a:bodyPr>
          <a:lstStyle/>
          <a:p>
            <a:pPr algn="l" rtl="0"/>
            <a:r>
              <a:rPr lang="es" sz="1200" b="0" i="0" u="none" baseline="0" dirty="0">
                <a:solidFill>
                  <a:schemeClr val="tx1">
                    <a:lumMod val="95000"/>
                    <a:lumOff val="5000"/>
                  </a:schemeClr>
                </a:solidFill>
                <a:latin typeface="Arial" panose="020B0604020202020204" pitchFamily="34" charset="0"/>
                <a:ea typeface="Arial" panose="020B0604020202020204" pitchFamily="34" charset="0"/>
                <a:cs typeface="Arial" panose="020B0604020202020204" pitchFamily="34" charset="0"/>
              </a:rPr>
              <a:t>La Red Unida para el Intercambio de Órganos (United Network for Organ Sharing, UNOS) es una organización sin fines de lucro, contratada por el gobierno federal para administrar las </a:t>
            </a:r>
            <a:br>
              <a:rPr lang="es" sz="1200" dirty="0">
                <a:solidFill>
                  <a:schemeClr val="tx1">
                    <a:lumMod val="95000"/>
                    <a:lumOff val="5000"/>
                  </a:schemeClr>
                </a:solidFill>
                <a:latin typeface="Arial" panose="020B0604020202020204" pitchFamily="34" charset="0"/>
                <a:cs typeface="Arial" panose="020B0604020202020204" pitchFamily="34" charset="0"/>
              </a:rPr>
            </a:br>
            <a:r>
              <a:rPr lang="es" sz="1200" b="0" i="0" u="none" baseline="0" dirty="0">
                <a:solidFill>
                  <a:schemeClr val="tx1">
                    <a:lumMod val="95000"/>
                    <a:lumOff val="5000"/>
                  </a:schemeClr>
                </a:solidFill>
                <a:latin typeface="Arial" panose="020B0604020202020204" pitchFamily="34" charset="0"/>
                <a:ea typeface="Arial" panose="020B0604020202020204" pitchFamily="34" charset="0"/>
                <a:cs typeface="Arial" panose="020B0604020202020204" pitchFamily="34" charset="0"/>
              </a:rPr>
              <a:t>actividades diarias de la OPTN. </a:t>
            </a:r>
          </a:p>
          <a:p>
            <a:endParaRPr lang="es" sz="800" dirty="0">
              <a:solidFill>
                <a:schemeClr val="tx1">
                  <a:lumMod val="95000"/>
                  <a:lumOff val="5000"/>
                </a:schemeClr>
              </a:solidFill>
              <a:latin typeface="Arial" panose="020B0604020202020204" pitchFamily="34" charset="0"/>
              <a:cs typeface="Arial" panose="020B0604020202020204" pitchFamily="34" charset="0"/>
            </a:endParaRPr>
          </a:p>
          <a:p>
            <a:pPr algn="l" rtl="0"/>
            <a:r>
              <a:rPr lang="es" sz="1200" b="0" i="0" u="none" baseline="0" dirty="0">
                <a:solidFill>
                  <a:schemeClr val="tx1">
                    <a:lumMod val="95000"/>
                    <a:lumOff val="5000"/>
                  </a:schemeClr>
                </a:solidFill>
                <a:latin typeface="Arial" panose="020B0604020202020204" pitchFamily="34" charset="0"/>
                <a:ea typeface="Arial" panose="020B0604020202020204" pitchFamily="34" charset="0"/>
                <a:cs typeface="Arial" panose="020B0604020202020204" pitchFamily="34" charset="0"/>
              </a:rPr>
              <a:t>Una vez agregado al registro, se le agrupará por tipo de sangre. En caso de ya encontrarse en diálisis cuando lo agregaron, su tiempo de espera comenzó el día que comenzó la diálisis.  En caso de no haber estado en diálisis cuando lo agregaron, su tiempo de espera comenzará el día que lo agreguen si su tasa de filtración glomerular (Glomerular Filtration Rate, GFR) o aclaramiento de creatinina (Creatinine Clearance, CrCl) es &lt;20.</a:t>
            </a:r>
          </a:p>
          <a:p>
            <a:endParaRPr lang="es" sz="800" dirty="0">
              <a:solidFill>
                <a:schemeClr val="tx1">
                  <a:lumMod val="95000"/>
                  <a:lumOff val="5000"/>
                </a:schemeClr>
              </a:solidFill>
              <a:latin typeface="Arial" panose="020B0604020202020204" pitchFamily="34" charset="0"/>
              <a:cs typeface="Arial" panose="020B0604020202020204" pitchFamily="34" charset="0"/>
            </a:endParaRPr>
          </a:p>
          <a:p>
            <a:pPr algn="l" rtl="0"/>
            <a:r>
              <a:rPr lang="es" sz="1200" b="0" i="0" u="none" baseline="0" dirty="0">
                <a:solidFill>
                  <a:schemeClr val="tx1">
                    <a:lumMod val="95000"/>
                    <a:lumOff val="5000"/>
                  </a:schemeClr>
                </a:solidFill>
                <a:latin typeface="Arial" panose="020B0604020202020204" pitchFamily="34" charset="0"/>
                <a:ea typeface="Arial" panose="020B0604020202020204" pitchFamily="34" charset="0"/>
                <a:cs typeface="Arial" panose="020B0604020202020204" pitchFamily="34" charset="0"/>
              </a:rPr>
              <a:t>Las pautas federales estrictas garantizan la distribución justa de los órganos.</a:t>
            </a:r>
          </a:p>
        </p:txBody>
      </p:sp>
    </p:spTree>
    <p:extLst>
      <p:ext uri="{BB962C8B-B14F-4D97-AF65-F5344CB8AC3E}">
        <p14:creationId xmlns:p14="http://schemas.microsoft.com/office/powerpoint/2010/main" val="3263297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EEEC9F-FE5B-AA40-BE2B-B3A5EBCB23BA}"/>
              </a:ext>
            </a:extLst>
          </p:cNvPr>
          <p:cNvSpPr/>
          <p:nvPr/>
        </p:nvSpPr>
        <p:spPr>
          <a:xfrm>
            <a:off x="174875" y="168089"/>
            <a:ext cx="8791703" cy="598393"/>
          </a:xfrm>
          <a:prstGeom prst="rect">
            <a:avLst/>
          </a:prstGeom>
          <a:gradFill>
            <a:gsLst>
              <a:gs pos="17000">
                <a:srgbClr val="1188AC"/>
              </a:gs>
              <a:gs pos="100000">
                <a:srgbClr val="27CFCA"/>
              </a:gs>
            </a:gsLst>
            <a:lin ang="16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a:p>
        </p:txBody>
      </p:sp>
      <p:sp>
        <p:nvSpPr>
          <p:cNvPr id="5" name="TextBox 4">
            <a:extLst>
              <a:ext uri="{FF2B5EF4-FFF2-40B4-BE49-F238E27FC236}">
                <a16:creationId xmlns:a16="http://schemas.microsoft.com/office/drawing/2014/main" id="{DDDED3E1-268D-E94D-8A08-DB72A09B7153}"/>
              </a:ext>
            </a:extLst>
          </p:cNvPr>
          <p:cNvSpPr txBox="1"/>
          <p:nvPr/>
        </p:nvSpPr>
        <p:spPr>
          <a:xfrm>
            <a:off x="376519" y="43986"/>
            <a:ext cx="7803751" cy="652871"/>
          </a:xfrm>
          <a:prstGeom prst="rect">
            <a:avLst/>
          </a:prstGeom>
          <a:noFill/>
        </p:spPr>
        <p:txBody>
          <a:bodyPr wrap="square" rtlCol="0" anchor="t">
            <a:spAutoFit/>
          </a:bodyPr>
          <a:lstStyle/>
          <a:p>
            <a:pPr algn="l" rtl="0">
              <a:lnSpc>
                <a:spcPts val="5060"/>
              </a:lnSpc>
            </a:pPr>
            <a:r>
              <a:rPr lang="es" sz="2400" b="1" i="0" u="none" cap="all" baseline="0">
                <a:solidFill>
                  <a:schemeClr val="bg1"/>
                </a:solidFill>
                <a:latin typeface="Arial" panose="020B0604020202020204" pitchFamily="34" charset="0"/>
                <a:ea typeface="Arial" panose="020B0604020202020204" pitchFamily="34" charset="0"/>
                <a:cs typeface="Arial" panose="020B0604020202020204" pitchFamily="34" charset="0"/>
              </a:rPr>
              <a:t>Inclusión en la lista de espera de la UNOS</a:t>
            </a:r>
          </a:p>
        </p:txBody>
      </p:sp>
      <p:sp>
        <p:nvSpPr>
          <p:cNvPr id="6" name="Rectangle 5">
            <a:extLst>
              <a:ext uri="{FF2B5EF4-FFF2-40B4-BE49-F238E27FC236}">
                <a16:creationId xmlns:a16="http://schemas.microsoft.com/office/drawing/2014/main" id="{A7CC07D7-8610-8140-A7E7-B431EC7CDEAB}"/>
              </a:ext>
            </a:extLst>
          </p:cNvPr>
          <p:cNvSpPr/>
          <p:nvPr/>
        </p:nvSpPr>
        <p:spPr>
          <a:xfrm>
            <a:off x="4026310" y="1240163"/>
            <a:ext cx="4513007" cy="4324261"/>
          </a:xfrm>
          <a:prstGeom prst="rect">
            <a:avLst/>
          </a:prstGeom>
        </p:spPr>
        <p:txBody>
          <a:bodyPr wrap="square">
            <a:spAutoFit/>
          </a:bodyPr>
          <a:lstStyle/>
          <a:p>
            <a:pPr algn="l" rtl="0"/>
            <a:r>
              <a:rPr lang="es" sz="2400" b="0" i="0" u="none" baseline="0">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rPr>
              <a:t>Una vez que se completan todas las pruebas, todo el equipo de trasplante analiza los resultados del estudio.</a:t>
            </a:r>
          </a:p>
          <a:p>
            <a:endParaRPr lang="es" altLang="en-US" sz="2400">
              <a:solidFill>
                <a:schemeClr val="tx1">
                  <a:lumMod val="85000"/>
                  <a:lumOff val="15000"/>
                </a:schemeClr>
              </a:solidFill>
              <a:latin typeface="Arial" panose="020B0604020202020204" pitchFamily="34" charset="0"/>
              <a:cs typeface="Arial" panose="020B0604020202020204" pitchFamily="34" charset="0"/>
            </a:endParaRPr>
          </a:p>
          <a:p>
            <a:endParaRPr lang="es" altLang="en-US" sz="2400">
              <a:solidFill>
                <a:schemeClr val="tx1">
                  <a:lumMod val="85000"/>
                  <a:lumOff val="15000"/>
                </a:schemeClr>
              </a:solidFill>
              <a:latin typeface="Arial" panose="020B0604020202020204" pitchFamily="34" charset="0"/>
              <a:cs typeface="Arial" panose="020B0604020202020204" pitchFamily="34" charset="0"/>
            </a:endParaRPr>
          </a:p>
          <a:p>
            <a:endParaRPr lang="es" altLang="en-US" sz="1100">
              <a:solidFill>
                <a:schemeClr val="tx1">
                  <a:lumMod val="85000"/>
                  <a:lumOff val="15000"/>
                </a:schemeClr>
              </a:solidFill>
              <a:latin typeface="Arial" panose="020B0604020202020204" pitchFamily="34" charset="0"/>
              <a:cs typeface="Arial" panose="020B0604020202020204" pitchFamily="34" charset="0"/>
            </a:endParaRPr>
          </a:p>
          <a:p>
            <a:pPr algn="l" rtl="0"/>
            <a:r>
              <a:rPr lang="es" sz="2400" b="0" i="0" u="none" baseline="0">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rPr>
              <a:t>Si se determina que usted es candidato para un trasplante, </a:t>
            </a:r>
            <a:br>
              <a:rPr lang="es" sz="2400">
                <a:solidFill>
                  <a:schemeClr val="tx1">
                    <a:lumMod val="85000"/>
                    <a:lumOff val="15000"/>
                  </a:schemeClr>
                </a:solidFill>
                <a:latin typeface="Arial" panose="020B0604020202020204" pitchFamily="34" charset="0"/>
                <a:cs typeface="Arial" panose="020B0604020202020204" pitchFamily="34" charset="0"/>
              </a:rPr>
            </a:br>
            <a:r>
              <a:rPr lang="es" sz="2400" b="0" i="0" u="none" baseline="0">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rPr>
              <a:t>lo incluirán en la </a:t>
            </a:r>
            <a:br>
              <a:rPr lang="es" sz="2400">
                <a:solidFill>
                  <a:schemeClr val="tx1">
                    <a:lumMod val="85000"/>
                    <a:lumOff val="15000"/>
                  </a:schemeClr>
                </a:solidFill>
                <a:latin typeface="Arial" panose="020B0604020202020204" pitchFamily="34" charset="0"/>
                <a:cs typeface="Arial" panose="020B0604020202020204" pitchFamily="34" charset="0"/>
              </a:rPr>
            </a:br>
            <a:r>
              <a:rPr lang="es" sz="2400" b="0" i="0" u="none" baseline="0">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rPr>
              <a:t>lista de espera. </a:t>
            </a:r>
          </a:p>
          <a:p>
            <a:endParaRPr lang="es" altLang="en-US" sz="2400">
              <a:solidFill>
                <a:schemeClr val="tx1">
                  <a:lumMod val="85000"/>
                  <a:lumOff val="15000"/>
                </a:schemeClr>
              </a:solidFill>
              <a:latin typeface="Franklin Gothic Book" panose="020B0503020102020204" pitchFamily="34" charset="0"/>
            </a:endParaRPr>
          </a:p>
        </p:txBody>
      </p:sp>
      <p:sp>
        <p:nvSpPr>
          <p:cNvPr id="8" name="TextBox 7">
            <a:extLst>
              <a:ext uri="{FF2B5EF4-FFF2-40B4-BE49-F238E27FC236}">
                <a16:creationId xmlns:a16="http://schemas.microsoft.com/office/drawing/2014/main" id="{9A0D461E-25F4-BF43-8682-61C45D24EE5E}"/>
              </a:ext>
            </a:extLst>
          </p:cNvPr>
          <p:cNvSpPr txBox="1"/>
          <p:nvPr/>
        </p:nvSpPr>
        <p:spPr>
          <a:xfrm>
            <a:off x="548640" y="4866277"/>
            <a:ext cx="3337561" cy="1384995"/>
          </a:xfrm>
          <a:prstGeom prst="rect">
            <a:avLst/>
          </a:prstGeom>
          <a:ln>
            <a:prstDash val="sysDash"/>
          </a:ln>
        </p:spPr>
        <p:style>
          <a:lnRef idx="2">
            <a:schemeClr val="accent5"/>
          </a:lnRef>
          <a:fillRef idx="1">
            <a:schemeClr val="lt1"/>
          </a:fillRef>
          <a:effectRef idx="0">
            <a:schemeClr val="accent5"/>
          </a:effectRef>
          <a:fontRef idx="minor">
            <a:schemeClr val="dk1"/>
          </a:fontRef>
        </p:style>
        <p:txBody>
          <a:bodyPr wrap="square">
            <a:spAutoFit/>
          </a:bodyPr>
          <a:lstStyle/>
          <a:p>
            <a:pPr algn="ctr" rtl="0">
              <a:defRPr/>
            </a:pPr>
            <a:r>
              <a:rPr lang="es" sz="1400" b="0" i="0" u="none" baseline="0" dirty="0">
                <a:solidFill>
                  <a:srgbClr val="1188AC"/>
                </a:solidFill>
                <a:latin typeface="Franklin Gothic Book" panose="020B0503020102020204" pitchFamily="34" charset="0"/>
                <a:ea typeface="ＭＳ Ｐゴシック" charset="0"/>
                <a:cs typeface="Garamond"/>
              </a:rPr>
              <a:t>Recibirá una carta de </a:t>
            </a:r>
          </a:p>
          <a:p>
            <a:pPr algn="ctr" rtl="0">
              <a:defRPr/>
            </a:pPr>
            <a:r>
              <a:rPr lang="es" sz="1400" b="0" i="0" u="none" baseline="0" dirty="0">
                <a:solidFill>
                  <a:srgbClr val="1188AC"/>
                </a:solidFill>
                <a:latin typeface="Franklin Gothic Book" panose="020B0503020102020204" pitchFamily="34" charset="0"/>
                <a:ea typeface="ＭＳ Ｐゴシック" charset="0"/>
                <a:cs typeface="Garamond"/>
              </a:rPr>
              <a:t>nuestra parte verificando la fecha en que fue</a:t>
            </a:r>
          </a:p>
          <a:p>
            <a:pPr algn="ctr" rtl="0">
              <a:defRPr/>
            </a:pPr>
            <a:r>
              <a:rPr lang="es" sz="1400" b="0" i="0" u="none" baseline="0" dirty="0">
                <a:solidFill>
                  <a:srgbClr val="1188AC"/>
                </a:solidFill>
                <a:latin typeface="Franklin Gothic Book" panose="020B0503020102020204" pitchFamily="34" charset="0"/>
                <a:ea typeface="ＭＳ Ｐゴシック" charset="0"/>
                <a:cs typeface="Garamond"/>
              </a:rPr>
              <a:t>incluido y el nombre del </a:t>
            </a:r>
          </a:p>
          <a:p>
            <a:pPr algn="ctr" rtl="0">
              <a:defRPr/>
            </a:pPr>
            <a:r>
              <a:rPr lang="es" sz="1400" b="0" i="0" u="none" baseline="0" dirty="0">
                <a:solidFill>
                  <a:srgbClr val="1188AC"/>
                </a:solidFill>
                <a:latin typeface="Franklin Gothic Book" panose="020B0503020102020204" pitchFamily="34" charset="0"/>
                <a:ea typeface="ＭＳ Ｐゴシック" charset="0"/>
                <a:cs typeface="Garamond"/>
              </a:rPr>
              <a:t>coordinador con el que trabajará mientras esté en la lista.</a:t>
            </a:r>
          </a:p>
        </p:txBody>
      </p:sp>
      <p:pic>
        <p:nvPicPr>
          <p:cNvPr id="9" name="Picture 4" descr="MCj04315870000[1]">
            <a:extLst>
              <a:ext uri="{FF2B5EF4-FFF2-40B4-BE49-F238E27FC236}">
                <a16:creationId xmlns:a16="http://schemas.microsoft.com/office/drawing/2014/main" id="{D1782F08-F35B-FD49-BC5B-FE84455770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825" y="3577019"/>
            <a:ext cx="1263405" cy="12634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17129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EEEC9F-FE5B-AA40-BE2B-B3A5EBCB23BA}"/>
              </a:ext>
            </a:extLst>
          </p:cNvPr>
          <p:cNvSpPr/>
          <p:nvPr/>
        </p:nvSpPr>
        <p:spPr>
          <a:xfrm>
            <a:off x="174875" y="168089"/>
            <a:ext cx="8791703" cy="598393"/>
          </a:xfrm>
          <a:prstGeom prst="rect">
            <a:avLst/>
          </a:prstGeom>
          <a:gradFill>
            <a:gsLst>
              <a:gs pos="17000">
                <a:srgbClr val="1188AC"/>
              </a:gs>
              <a:gs pos="100000">
                <a:srgbClr val="27CFCA"/>
              </a:gs>
            </a:gsLst>
            <a:lin ang="16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a:p>
        </p:txBody>
      </p:sp>
      <p:sp>
        <p:nvSpPr>
          <p:cNvPr id="5" name="TextBox 4">
            <a:extLst>
              <a:ext uri="{FF2B5EF4-FFF2-40B4-BE49-F238E27FC236}">
                <a16:creationId xmlns:a16="http://schemas.microsoft.com/office/drawing/2014/main" id="{DDDED3E1-268D-E94D-8A08-DB72A09B7153}"/>
              </a:ext>
            </a:extLst>
          </p:cNvPr>
          <p:cNvSpPr txBox="1"/>
          <p:nvPr/>
        </p:nvSpPr>
        <p:spPr>
          <a:xfrm>
            <a:off x="376519" y="43986"/>
            <a:ext cx="7803751" cy="652871"/>
          </a:xfrm>
          <a:prstGeom prst="rect">
            <a:avLst/>
          </a:prstGeom>
          <a:noFill/>
        </p:spPr>
        <p:txBody>
          <a:bodyPr wrap="square" rtlCol="0" anchor="t">
            <a:spAutoFit/>
          </a:bodyPr>
          <a:lstStyle/>
          <a:p>
            <a:pPr algn="l" rtl="0">
              <a:lnSpc>
                <a:spcPts val="5060"/>
              </a:lnSpc>
            </a:pPr>
            <a:r>
              <a:rPr lang="es" sz="2400" b="1" i="0" u="none" cap="all" baseline="0">
                <a:solidFill>
                  <a:schemeClr val="bg1"/>
                </a:solidFill>
                <a:latin typeface="Arial" panose="020B0604020202020204" pitchFamily="34" charset="0"/>
                <a:ea typeface="Arial" panose="020B0604020202020204" pitchFamily="34" charset="0"/>
                <a:cs typeface="Arial" panose="020B0604020202020204" pitchFamily="34" charset="0"/>
              </a:rPr>
              <a:t>Aceptación de un riñón de donante fallecido</a:t>
            </a:r>
          </a:p>
        </p:txBody>
      </p:sp>
      <p:sp>
        <p:nvSpPr>
          <p:cNvPr id="2" name="Rectangle 1">
            <a:extLst>
              <a:ext uri="{FF2B5EF4-FFF2-40B4-BE49-F238E27FC236}">
                <a16:creationId xmlns:a16="http://schemas.microsoft.com/office/drawing/2014/main" id="{3B779340-E26C-4945-9B2B-F02DC574C75C}"/>
              </a:ext>
            </a:extLst>
          </p:cNvPr>
          <p:cNvSpPr/>
          <p:nvPr/>
        </p:nvSpPr>
        <p:spPr>
          <a:xfrm>
            <a:off x="3035807" y="1215960"/>
            <a:ext cx="5658487" cy="4678204"/>
          </a:xfrm>
          <a:prstGeom prst="rect">
            <a:avLst/>
          </a:prstGeom>
        </p:spPr>
        <p:txBody>
          <a:bodyPr wrap="square">
            <a:spAutoFit/>
          </a:bodyPr>
          <a:lstStyle/>
          <a:p>
            <a:pPr algn="l" rtl="0"/>
            <a:r>
              <a:rPr lang="es" sz="2200" b="0" i="0" u="none" baseline="0">
                <a:latin typeface="Arial" panose="020B0604020202020204" pitchFamily="34" charset="0"/>
                <a:ea typeface="Arial" panose="020B0604020202020204" pitchFamily="34" charset="0"/>
                <a:cs typeface="Arial" panose="020B0604020202020204" pitchFamily="34" charset="0"/>
              </a:rPr>
              <a:t>Los coordinadores de procuración se comunican con una oferta oficial de órgano: </a:t>
            </a:r>
            <a:br>
              <a:rPr lang="es" sz="2200">
                <a:latin typeface="Arial" panose="020B0604020202020204" pitchFamily="34" charset="0"/>
                <a:cs typeface="Arial" panose="020B0604020202020204" pitchFamily="34" charset="0"/>
              </a:rPr>
            </a:br>
            <a:r>
              <a:rPr lang="es" sz="2200" b="1" i="0" u="none" baseline="0">
                <a:latin typeface="Arial" panose="020B0604020202020204" pitchFamily="34" charset="0"/>
                <a:ea typeface="Arial" panose="020B0604020202020204" pitchFamily="34" charset="0"/>
                <a:cs typeface="Arial" panose="020B0604020202020204" pitchFamily="34" charset="0"/>
              </a:rPr>
              <a:t>Tiene 30 minutos para aceptar o rechazar</a:t>
            </a:r>
          </a:p>
          <a:p>
            <a:pPr algn="l" rtl="0"/>
            <a:r>
              <a:rPr lang="es" sz="2200" b="1" i="0" u="none" baseline="0">
                <a:solidFill>
                  <a:srgbClr val="C00000"/>
                </a:solidFill>
                <a:latin typeface="Arial" panose="020B0604020202020204" pitchFamily="34" charset="0"/>
                <a:ea typeface="Arial" panose="020B0604020202020204" pitchFamily="34" charset="0"/>
                <a:cs typeface="Arial" panose="020B0604020202020204" pitchFamily="34" charset="0"/>
              </a:rPr>
              <a:t>¡CONTESTE SU TELÉFONO!</a:t>
            </a:r>
          </a:p>
          <a:p>
            <a:endParaRPr lang="es" sz="2800">
              <a:latin typeface="Arial" panose="020B0604020202020204" pitchFamily="34" charset="0"/>
              <a:cs typeface="Arial" panose="020B0604020202020204" pitchFamily="34" charset="0"/>
            </a:endParaRPr>
          </a:p>
          <a:p>
            <a:pPr algn="l" rtl="0"/>
            <a:r>
              <a:rPr lang="es" sz="2200" b="0" i="0" u="none" baseline="0">
                <a:latin typeface="Arial" panose="020B0604020202020204" pitchFamily="34" charset="0"/>
                <a:ea typeface="Arial" panose="020B0604020202020204" pitchFamily="34" charset="0"/>
                <a:cs typeface="Arial" panose="020B0604020202020204" pitchFamily="34" charset="0"/>
              </a:rPr>
              <a:t>La información pertinente sobre el órgano se discutirá con usted en este momento. Le dirán a qué hora debe estar en el hospital.  </a:t>
            </a:r>
          </a:p>
          <a:p>
            <a:endParaRPr lang="es" sz="2800">
              <a:latin typeface="Arial" panose="020B0604020202020204" pitchFamily="34" charset="0"/>
              <a:cs typeface="Arial" panose="020B0604020202020204" pitchFamily="34" charset="0"/>
            </a:endParaRPr>
          </a:p>
          <a:p>
            <a:pPr algn="l" rtl="0"/>
            <a:r>
              <a:rPr lang="es" sz="2200" b="1" i="0" u="none" baseline="0">
                <a:latin typeface="Arial" panose="020B0604020202020204" pitchFamily="34" charset="0"/>
                <a:ea typeface="Arial" panose="020B0604020202020204" pitchFamily="34" charset="0"/>
                <a:cs typeface="Arial" panose="020B0604020202020204" pitchFamily="34" charset="0"/>
              </a:rPr>
              <a:t>¿Qué debe llevar al hospital?</a:t>
            </a:r>
          </a:p>
          <a:p>
            <a:pPr algn="l" rtl="0"/>
            <a:r>
              <a:rPr lang="es" sz="2200" b="0" i="0" u="none" baseline="0">
                <a:latin typeface="Arial" panose="020B0604020202020204" pitchFamily="34" charset="0"/>
                <a:ea typeface="Arial" panose="020B0604020202020204" pitchFamily="34" charset="0"/>
                <a:cs typeface="Arial" panose="020B0604020202020204" pitchFamily="34" charset="0"/>
              </a:rPr>
              <a:t>• Información del seguro. </a:t>
            </a:r>
          </a:p>
          <a:p>
            <a:pPr algn="l" rtl="0"/>
            <a:r>
              <a:rPr lang="es" sz="2200" b="0" i="0" u="none" baseline="0">
                <a:latin typeface="Arial" panose="020B0604020202020204" pitchFamily="34" charset="0"/>
                <a:ea typeface="Arial" panose="020B0604020202020204" pitchFamily="34" charset="0"/>
                <a:cs typeface="Arial" panose="020B0604020202020204" pitchFamily="34" charset="0"/>
              </a:rPr>
              <a:t>• Documento de identidad válido o vigente.</a:t>
            </a:r>
          </a:p>
          <a:p>
            <a:pPr algn="l" rtl="0"/>
            <a:r>
              <a:rPr lang="es" sz="2200" b="0" i="0" u="none" baseline="0">
                <a:latin typeface="Arial" panose="020B0604020202020204" pitchFamily="34" charset="0"/>
                <a:ea typeface="Arial" panose="020B0604020202020204" pitchFamily="34" charset="0"/>
                <a:cs typeface="Arial" panose="020B0604020202020204" pitchFamily="34" charset="0"/>
              </a:rPr>
              <a:t>• Todos los medicamentos que esté tomando.</a:t>
            </a:r>
          </a:p>
        </p:txBody>
      </p:sp>
      <p:pic>
        <p:nvPicPr>
          <p:cNvPr id="10" name="Picture 9">
            <a:extLst>
              <a:ext uri="{FF2B5EF4-FFF2-40B4-BE49-F238E27FC236}">
                <a16:creationId xmlns:a16="http://schemas.microsoft.com/office/drawing/2014/main" id="{877CAB2C-886A-C943-A369-A01ECC92280D}"/>
              </a:ext>
            </a:extLst>
          </p:cNvPr>
          <p:cNvPicPr>
            <a:picLocks noChangeAspect="1"/>
          </p:cNvPicPr>
          <p:nvPr/>
        </p:nvPicPr>
        <p:blipFill>
          <a:blip r:embed="rId2"/>
          <a:stretch>
            <a:fillRect/>
          </a:stretch>
        </p:blipFill>
        <p:spPr>
          <a:xfrm>
            <a:off x="831954" y="2851878"/>
            <a:ext cx="1892507" cy="1502766"/>
          </a:xfrm>
          <a:prstGeom prst="rect">
            <a:avLst/>
          </a:prstGeom>
        </p:spPr>
      </p:pic>
      <p:pic>
        <p:nvPicPr>
          <p:cNvPr id="16" name="Picture 15">
            <a:extLst>
              <a:ext uri="{FF2B5EF4-FFF2-40B4-BE49-F238E27FC236}">
                <a16:creationId xmlns:a16="http://schemas.microsoft.com/office/drawing/2014/main" id="{60FD5DBD-FA4D-734B-B17A-772E11B1A038}"/>
              </a:ext>
            </a:extLst>
          </p:cNvPr>
          <p:cNvPicPr>
            <a:picLocks noChangeAspect="1"/>
          </p:cNvPicPr>
          <p:nvPr/>
        </p:nvPicPr>
        <p:blipFill>
          <a:blip r:embed="rId3"/>
          <a:stretch>
            <a:fillRect/>
          </a:stretch>
        </p:blipFill>
        <p:spPr>
          <a:xfrm>
            <a:off x="1469035" y="1305023"/>
            <a:ext cx="1270416" cy="1270416"/>
          </a:xfrm>
          <a:prstGeom prst="rect">
            <a:avLst/>
          </a:prstGeom>
        </p:spPr>
      </p:pic>
      <p:pic>
        <p:nvPicPr>
          <p:cNvPr id="18" name="Picture 17">
            <a:extLst>
              <a:ext uri="{FF2B5EF4-FFF2-40B4-BE49-F238E27FC236}">
                <a16:creationId xmlns:a16="http://schemas.microsoft.com/office/drawing/2014/main" id="{FB1BC331-7D38-754A-A0FF-33CF5BEDD8FD}"/>
              </a:ext>
            </a:extLst>
          </p:cNvPr>
          <p:cNvPicPr>
            <a:picLocks noChangeAspect="1"/>
          </p:cNvPicPr>
          <p:nvPr/>
        </p:nvPicPr>
        <p:blipFill>
          <a:blip r:embed="rId4"/>
          <a:stretch>
            <a:fillRect/>
          </a:stretch>
        </p:blipFill>
        <p:spPr>
          <a:xfrm>
            <a:off x="1423023" y="4589804"/>
            <a:ext cx="1338913" cy="1304360"/>
          </a:xfrm>
          <a:prstGeom prst="rect">
            <a:avLst/>
          </a:prstGeom>
        </p:spPr>
      </p:pic>
    </p:spTree>
    <p:extLst>
      <p:ext uri="{BB962C8B-B14F-4D97-AF65-F5344CB8AC3E}">
        <p14:creationId xmlns:p14="http://schemas.microsoft.com/office/powerpoint/2010/main" val="2309291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EEEC9F-FE5B-AA40-BE2B-B3A5EBCB23BA}"/>
              </a:ext>
            </a:extLst>
          </p:cNvPr>
          <p:cNvSpPr/>
          <p:nvPr/>
        </p:nvSpPr>
        <p:spPr>
          <a:xfrm>
            <a:off x="174875" y="168089"/>
            <a:ext cx="8791703" cy="598393"/>
          </a:xfrm>
          <a:prstGeom prst="rect">
            <a:avLst/>
          </a:prstGeom>
          <a:gradFill>
            <a:gsLst>
              <a:gs pos="17000">
                <a:srgbClr val="1188AC"/>
              </a:gs>
              <a:gs pos="100000">
                <a:srgbClr val="27CFCA"/>
              </a:gs>
            </a:gsLst>
            <a:lin ang="16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a:p>
        </p:txBody>
      </p:sp>
      <p:sp>
        <p:nvSpPr>
          <p:cNvPr id="5" name="TextBox 4">
            <a:extLst>
              <a:ext uri="{FF2B5EF4-FFF2-40B4-BE49-F238E27FC236}">
                <a16:creationId xmlns:a16="http://schemas.microsoft.com/office/drawing/2014/main" id="{DDDED3E1-268D-E94D-8A08-DB72A09B7153}"/>
              </a:ext>
            </a:extLst>
          </p:cNvPr>
          <p:cNvSpPr txBox="1"/>
          <p:nvPr/>
        </p:nvSpPr>
        <p:spPr>
          <a:xfrm>
            <a:off x="376519" y="43986"/>
            <a:ext cx="7803751" cy="652871"/>
          </a:xfrm>
          <a:prstGeom prst="rect">
            <a:avLst/>
          </a:prstGeom>
          <a:noFill/>
        </p:spPr>
        <p:txBody>
          <a:bodyPr wrap="square" rtlCol="0" anchor="t">
            <a:spAutoFit/>
          </a:bodyPr>
          <a:lstStyle/>
          <a:p>
            <a:pPr algn="l" rtl="0">
              <a:lnSpc>
                <a:spcPts val="5060"/>
              </a:lnSpc>
            </a:pPr>
            <a:r>
              <a:rPr lang="es" sz="2400" b="1" i="0" u="none" cap="all" baseline="0">
                <a:solidFill>
                  <a:schemeClr val="bg1"/>
                </a:solidFill>
                <a:latin typeface="Arial" panose="020B0604020202020204" pitchFamily="34" charset="0"/>
                <a:ea typeface="Arial" panose="020B0604020202020204" pitchFamily="34" charset="0"/>
                <a:cs typeface="Arial" panose="020B0604020202020204" pitchFamily="34" charset="0"/>
              </a:rPr>
              <a:t>¿Qué hacer mientras espera?</a:t>
            </a:r>
          </a:p>
        </p:txBody>
      </p:sp>
      <p:sp>
        <p:nvSpPr>
          <p:cNvPr id="2" name="Rectangle 1">
            <a:extLst>
              <a:ext uri="{FF2B5EF4-FFF2-40B4-BE49-F238E27FC236}">
                <a16:creationId xmlns:a16="http://schemas.microsoft.com/office/drawing/2014/main" id="{3B779340-E26C-4945-9B2B-F02DC574C75C}"/>
              </a:ext>
            </a:extLst>
          </p:cNvPr>
          <p:cNvSpPr/>
          <p:nvPr/>
        </p:nvSpPr>
        <p:spPr>
          <a:xfrm>
            <a:off x="3035807" y="1215960"/>
            <a:ext cx="5658487" cy="4785926"/>
          </a:xfrm>
          <a:prstGeom prst="rect">
            <a:avLst/>
          </a:prstGeom>
        </p:spPr>
        <p:txBody>
          <a:bodyPr wrap="square">
            <a:spAutoFit/>
          </a:bodyPr>
          <a:lstStyle/>
          <a:p>
            <a:pPr algn="l" rtl="0"/>
            <a:r>
              <a:rPr lang="es" sz="2400" b="0" i="0" u="none" baseline="0" dirty="0">
                <a:latin typeface="Arial" panose="020B0604020202020204" pitchFamily="34" charset="0"/>
                <a:ea typeface="Arial" panose="020B0604020202020204" pitchFamily="34" charset="0"/>
                <a:cs typeface="Arial" panose="020B0604020202020204" pitchFamily="34" charset="0"/>
              </a:rPr>
              <a:t>•</a:t>
            </a:r>
            <a:r>
              <a:rPr lang="es" b="0" i="0" u="none" baseline="0" dirty="0">
                <a:latin typeface="Arial" panose="020B0604020202020204" pitchFamily="34" charset="0"/>
                <a:ea typeface="Arial" panose="020B0604020202020204" pitchFamily="34" charset="0"/>
                <a:cs typeface="Arial" panose="020B0604020202020204" pitchFamily="34" charset="0"/>
              </a:rPr>
              <a:t> </a:t>
            </a:r>
            <a:r>
              <a:rPr lang="es" sz="2200" b="0" i="0" u="none" baseline="0" dirty="0">
                <a:latin typeface="Arial" panose="020B0604020202020204" pitchFamily="34" charset="0"/>
                <a:ea typeface="Arial" panose="020B0604020202020204" pitchFamily="34" charset="0"/>
                <a:cs typeface="Arial" panose="020B0604020202020204" pitchFamily="34" charset="0"/>
              </a:rPr>
              <a:t>¡Manténgase saludable!</a:t>
            </a:r>
          </a:p>
          <a:p>
            <a:pPr algn="l" rtl="0"/>
            <a:r>
              <a:rPr lang="es" sz="2400" b="0" i="0" u="none" baseline="0" dirty="0">
                <a:solidFill>
                  <a:prstClr val="black"/>
                </a:solidFill>
                <a:latin typeface="Arial" panose="020B0604020202020204" pitchFamily="34" charset="0"/>
                <a:ea typeface="Arial" panose="020B0604020202020204" pitchFamily="34" charset="0"/>
                <a:cs typeface="Arial" panose="020B0604020202020204" pitchFamily="34" charset="0"/>
              </a:rPr>
              <a:t>•</a:t>
            </a:r>
            <a:r>
              <a:rPr lang="es" sz="2000" b="0" i="0" u="none" baseline="0" dirty="0">
                <a:latin typeface="Arial" panose="020B0604020202020204" pitchFamily="34" charset="0"/>
                <a:ea typeface="Arial" panose="020B0604020202020204" pitchFamily="34" charset="0"/>
                <a:cs typeface="Arial" panose="020B0604020202020204" pitchFamily="34" charset="0"/>
              </a:rPr>
              <a:t> </a:t>
            </a:r>
            <a:r>
              <a:rPr lang="es" sz="2200" b="1" i="0" u="none" baseline="0" dirty="0">
                <a:latin typeface="Arial" panose="020B0604020202020204" pitchFamily="34" charset="0"/>
                <a:ea typeface="Arial" panose="020B0604020202020204" pitchFamily="34" charset="0"/>
                <a:cs typeface="Arial" panose="020B0604020202020204" pitchFamily="34" charset="0"/>
              </a:rPr>
              <a:t>NO </a:t>
            </a:r>
            <a:r>
              <a:rPr lang="es" sz="2200" b="0" i="0" u="none" baseline="0" dirty="0">
                <a:latin typeface="Arial" panose="020B0604020202020204" pitchFamily="34" charset="0"/>
                <a:ea typeface="Arial" panose="020B0604020202020204" pitchFamily="34" charset="0"/>
                <a:cs typeface="Arial" panose="020B0604020202020204" pitchFamily="34" charset="0"/>
              </a:rPr>
              <a:t>falte a sus tratamientos de diálisis</a:t>
            </a:r>
            <a:r>
              <a:rPr lang="es" b="0" i="0" u="none" baseline="0" dirty="0">
                <a:latin typeface="Arial" panose="020B0604020202020204" pitchFamily="34" charset="0"/>
                <a:ea typeface="Arial" panose="020B0604020202020204" pitchFamily="34" charset="0"/>
                <a:cs typeface="Arial" panose="020B0604020202020204" pitchFamily="34" charset="0"/>
              </a:rPr>
              <a:t>.</a:t>
            </a:r>
          </a:p>
          <a:p>
            <a:pPr algn="l" rtl="0"/>
            <a:r>
              <a:rPr lang="es" sz="2400" b="0" i="0" u="none" baseline="0" dirty="0">
                <a:solidFill>
                  <a:prstClr val="black"/>
                </a:solidFill>
                <a:latin typeface="Arial" panose="020B0604020202020204" pitchFamily="34" charset="0"/>
                <a:ea typeface="Arial" panose="020B0604020202020204" pitchFamily="34" charset="0"/>
                <a:cs typeface="Arial" panose="020B0604020202020204" pitchFamily="34" charset="0"/>
              </a:rPr>
              <a:t>•</a:t>
            </a:r>
            <a:r>
              <a:rPr lang="es" b="0" i="0" u="none" baseline="0" dirty="0">
                <a:solidFill>
                  <a:prstClr val="black"/>
                </a:solidFill>
                <a:latin typeface="Arial" panose="020B0604020202020204" pitchFamily="34" charset="0"/>
                <a:ea typeface="Arial" panose="020B0604020202020204" pitchFamily="34" charset="0"/>
                <a:cs typeface="Arial" panose="020B0604020202020204" pitchFamily="34" charset="0"/>
              </a:rPr>
              <a:t> </a:t>
            </a:r>
            <a:r>
              <a:rPr lang="es" sz="2200" b="1" i="0" u="none" baseline="0" dirty="0">
                <a:latin typeface="Arial" panose="020B0604020202020204" pitchFamily="34" charset="0"/>
                <a:ea typeface="Arial" panose="020B0604020202020204" pitchFamily="34" charset="0"/>
                <a:cs typeface="Arial" panose="020B0604020202020204" pitchFamily="34" charset="0"/>
              </a:rPr>
              <a:t>NO</a:t>
            </a:r>
            <a:r>
              <a:rPr lang="es" sz="2200" b="0" i="0" u="none" baseline="0" dirty="0">
                <a:latin typeface="Arial" panose="020B0604020202020204" pitchFamily="34" charset="0"/>
                <a:ea typeface="Arial" panose="020B0604020202020204" pitchFamily="34" charset="0"/>
                <a:cs typeface="Arial" panose="020B0604020202020204" pitchFamily="34" charset="0"/>
              </a:rPr>
              <a:t> interrumpa sus tratamientos de diálisis</a:t>
            </a:r>
            <a:r>
              <a:rPr lang="es" b="0" i="0" u="none" baseline="0" dirty="0">
                <a:latin typeface="Arial" panose="020B0604020202020204" pitchFamily="34" charset="0"/>
                <a:ea typeface="Arial" panose="020B0604020202020204" pitchFamily="34" charset="0"/>
                <a:cs typeface="Arial" panose="020B0604020202020204" pitchFamily="34" charset="0"/>
              </a:rPr>
              <a:t>.</a:t>
            </a:r>
          </a:p>
          <a:p>
            <a:pPr algn="l" rtl="0"/>
            <a:r>
              <a:rPr lang="es" sz="2400" b="0" i="0" u="none" baseline="0" dirty="0">
                <a:solidFill>
                  <a:prstClr val="black"/>
                </a:solidFill>
                <a:latin typeface="Arial" panose="020B0604020202020204" pitchFamily="34" charset="0"/>
                <a:ea typeface="Arial" panose="020B0604020202020204" pitchFamily="34" charset="0"/>
                <a:cs typeface="Arial" panose="020B0604020202020204" pitchFamily="34" charset="0"/>
              </a:rPr>
              <a:t>•</a:t>
            </a:r>
            <a:r>
              <a:rPr lang="es" b="0" i="0" u="none" baseline="0" dirty="0">
                <a:solidFill>
                  <a:prstClr val="black"/>
                </a:solidFill>
                <a:latin typeface="Arial" panose="020B0604020202020204" pitchFamily="34" charset="0"/>
                <a:ea typeface="Arial" panose="020B0604020202020204" pitchFamily="34" charset="0"/>
                <a:cs typeface="Arial" panose="020B0604020202020204" pitchFamily="34" charset="0"/>
              </a:rPr>
              <a:t> </a:t>
            </a:r>
            <a:r>
              <a:rPr lang="es" sz="2200" b="0" i="0" u="none" baseline="0" dirty="0">
                <a:latin typeface="Arial" panose="020B0604020202020204" pitchFamily="34" charset="0"/>
                <a:ea typeface="Arial" panose="020B0604020202020204" pitchFamily="34" charset="0"/>
                <a:cs typeface="Arial" panose="020B0604020202020204" pitchFamily="34" charset="0"/>
              </a:rPr>
              <a:t>Tome sus medicamentos</a:t>
            </a:r>
            <a:r>
              <a:rPr lang="es" b="0" i="0" u="none" baseline="0" dirty="0">
                <a:latin typeface="Arial" panose="020B0604020202020204" pitchFamily="34" charset="0"/>
                <a:ea typeface="Arial" panose="020B0604020202020204" pitchFamily="34" charset="0"/>
                <a:cs typeface="Arial" panose="020B0604020202020204" pitchFamily="34" charset="0"/>
              </a:rPr>
              <a:t>.</a:t>
            </a:r>
          </a:p>
          <a:p>
            <a:pPr algn="l" rtl="0"/>
            <a:r>
              <a:rPr lang="es" sz="2400" b="0" i="0" u="none" baseline="0" dirty="0">
                <a:solidFill>
                  <a:prstClr val="black"/>
                </a:solidFill>
                <a:latin typeface="Arial" panose="020B0604020202020204" pitchFamily="34" charset="0"/>
                <a:ea typeface="Arial" panose="020B0604020202020204" pitchFamily="34" charset="0"/>
                <a:cs typeface="Arial" panose="020B0604020202020204" pitchFamily="34" charset="0"/>
              </a:rPr>
              <a:t>•</a:t>
            </a:r>
            <a:r>
              <a:rPr lang="es" b="0" i="0" u="none" baseline="0" dirty="0">
                <a:solidFill>
                  <a:prstClr val="black"/>
                </a:solidFill>
                <a:latin typeface="Arial" panose="020B0604020202020204" pitchFamily="34" charset="0"/>
                <a:ea typeface="Arial" panose="020B0604020202020204" pitchFamily="34" charset="0"/>
                <a:cs typeface="Arial" panose="020B0604020202020204" pitchFamily="34" charset="0"/>
              </a:rPr>
              <a:t> </a:t>
            </a:r>
            <a:r>
              <a:rPr lang="es" sz="2200" b="0" i="0" u="none" baseline="0" dirty="0">
                <a:latin typeface="Arial" panose="020B0604020202020204" pitchFamily="34" charset="0"/>
                <a:ea typeface="Arial" panose="020B0604020202020204" pitchFamily="34" charset="0"/>
                <a:cs typeface="Arial" panose="020B0604020202020204" pitchFamily="34" charset="0"/>
              </a:rPr>
              <a:t>Cumpla su dieta</a:t>
            </a:r>
            <a:r>
              <a:rPr lang="es" b="0" i="0" u="none" baseline="0" dirty="0">
                <a:latin typeface="Arial" panose="020B0604020202020204" pitchFamily="34" charset="0"/>
                <a:ea typeface="Arial" panose="020B0604020202020204" pitchFamily="34" charset="0"/>
                <a:cs typeface="Arial" panose="020B0604020202020204" pitchFamily="34" charset="0"/>
              </a:rPr>
              <a:t>.</a:t>
            </a:r>
          </a:p>
          <a:p>
            <a:endParaRPr lang="es" sz="700" dirty="0">
              <a:latin typeface="Arial" panose="020B0604020202020204" pitchFamily="34" charset="0"/>
              <a:cs typeface="Arial" panose="020B0604020202020204" pitchFamily="34" charset="0"/>
            </a:endParaRPr>
          </a:p>
          <a:p>
            <a:pPr algn="l" rtl="0"/>
            <a:r>
              <a:rPr lang="es" sz="2400" b="0" i="0" u="none" baseline="0" dirty="0">
                <a:solidFill>
                  <a:prstClr val="black"/>
                </a:solidFill>
                <a:latin typeface="Arial" panose="020B0604020202020204" pitchFamily="34" charset="0"/>
                <a:ea typeface="Arial" panose="020B0604020202020204" pitchFamily="34" charset="0"/>
                <a:cs typeface="Arial" panose="020B0604020202020204" pitchFamily="34" charset="0"/>
              </a:rPr>
              <a:t>•</a:t>
            </a:r>
            <a:r>
              <a:rPr lang="es" b="0" i="0" u="none" baseline="0" dirty="0">
                <a:solidFill>
                  <a:prstClr val="black"/>
                </a:solidFill>
                <a:latin typeface="Arial" panose="020B0604020202020204" pitchFamily="34" charset="0"/>
                <a:ea typeface="Arial" panose="020B0604020202020204" pitchFamily="34" charset="0"/>
                <a:cs typeface="Arial" panose="020B0604020202020204" pitchFamily="34" charset="0"/>
              </a:rPr>
              <a:t> </a:t>
            </a:r>
            <a:r>
              <a:rPr lang="es" sz="2200" b="0" i="0" u="none" baseline="0" dirty="0">
                <a:latin typeface="Arial" panose="020B0604020202020204" pitchFamily="34" charset="0"/>
                <a:ea typeface="Arial" panose="020B0604020202020204" pitchFamily="34" charset="0"/>
                <a:cs typeface="Arial" panose="020B0604020202020204" pitchFamily="34" charset="0"/>
              </a:rPr>
              <a:t>Asegúrese de que le realicen sus extracciones de sangre </a:t>
            </a:r>
            <a:br>
              <a:rPr lang="es" sz="2200" dirty="0">
                <a:latin typeface="Arial" panose="020B0604020202020204" pitchFamily="34" charset="0"/>
                <a:cs typeface="Arial" panose="020B0604020202020204" pitchFamily="34" charset="0"/>
              </a:rPr>
            </a:br>
            <a:r>
              <a:rPr lang="es" sz="2200" b="0" i="0" u="none" baseline="0" dirty="0">
                <a:latin typeface="Arial" panose="020B0604020202020204" pitchFamily="34" charset="0"/>
                <a:ea typeface="Arial" panose="020B0604020202020204" pitchFamily="34" charset="0"/>
                <a:cs typeface="Arial" panose="020B0604020202020204" pitchFamily="34" charset="0"/>
              </a:rPr>
              <a:t> mensuales de Gift of Hope. </a:t>
            </a:r>
          </a:p>
          <a:p>
            <a:endParaRPr lang="es" sz="600" dirty="0">
              <a:latin typeface="Arial" panose="020B0604020202020204" pitchFamily="34" charset="0"/>
              <a:cs typeface="Arial" panose="020B0604020202020204" pitchFamily="34" charset="0"/>
            </a:endParaRPr>
          </a:p>
          <a:p>
            <a:pPr rtl="0"/>
            <a:r>
              <a:rPr lang="es" sz="2000" b="1" i="1" u="none" baseline="0" dirty="0">
                <a:solidFill>
                  <a:srgbClr val="038F9C"/>
                </a:solidFill>
                <a:latin typeface="Arial" panose="020B0604020202020204" pitchFamily="34" charset="0"/>
                <a:ea typeface="Arial" panose="020B0604020202020204" pitchFamily="34" charset="0"/>
                <a:cs typeface="Arial" panose="020B0604020202020204" pitchFamily="34" charset="0"/>
              </a:rPr>
              <a:t>Si no le extraen sangre y la </a:t>
            </a:r>
          </a:p>
          <a:p>
            <a:pPr rtl="0"/>
            <a:r>
              <a:rPr lang="es" sz="2000" b="1" i="1" u="none" baseline="0" dirty="0">
                <a:solidFill>
                  <a:srgbClr val="038F9C"/>
                </a:solidFill>
                <a:latin typeface="Arial" panose="020B0604020202020204" pitchFamily="34" charset="0"/>
                <a:ea typeface="Arial" panose="020B0604020202020204" pitchFamily="34" charset="0"/>
                <a:cs typeface="Arial" panose="020B0604020202020204" pitchFamily="34" charset="0"/>
              </a:rPr>
              <a:t>envían a Gift of Hope una vez al mes, es      posible que pierda la oportunidad de recibir</a:t>
            </a:r>
          </a:p>
          <a:p>
            <a:pPr rtl="0"/>
            <a:r>
              <a:rPr lang="es" sz="2000" b="1" i="1" u="none" baseline="0" dirty="0">
                <a:solidFill>
                  <a:srgbClr val="038F9C"/>
                </a:solidFill>
                <a:latin typeface="Arial" panose="020B0604020202020204" pitchFamily="34" charset="0"/>
                <a:ea typeface="Arial" panose="020B0604020202020204" pitchFamily="34" charset="0"/>
                <a:cs typeface="Arial" panose="020B0604020202020204" pitchFamily="34" charset="0"/>
              </a:rPr>
              <a:t>un riñón. </a:t>
            </a:r>
          </a:p>
        </p:txBody>
      </p:sp>
    </p:spTree>
    <p:extLst>
      <p:ext uri="{BB962C8B-B14F-4D97-AF65-F5344CB8AC3E}">
        <p14:creationId xmlns:p14="http://schemas.microsoft.com/office/powerpoint/2010/main" val="2500256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EEEC9F-FE5B-AA40-BE2B-B3A5EBCB23BA}"/>
              </a:ext>
            </a:extLst>
          </p:cNvPr>
          <p:cNvSpPr/>
          <p:nvPr/>
        </p:nvSpPr>
        <p:spPr>
          <a:xfrm>
            <a:off x="174875" y="168089"/>
            <a:ext cx="8791703" cy="598393"/>
          </a:xfrm>
          <a:prstGeom prst="rect">
            <a:avLst/>
          </a:prstGeom>
          <a:gradFill>
            <a:gsLst>
              <a:gs pos="17000">
                <a:srgbClr val="1188AC"/>
              </a:gs>
              <a:gs pos="100000">
                <a:srgbClr val="27CFCA"/>
              </a:gs>
            </a:gsLst>
            <a:lin ang="16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a:p>
        </p:txBody>
      </p:sp>
      <p:sp>
        <p:nvSpPr>
          <p:cNvPr id="5" name="TextBox 4">
            <a:extLst>
              <a:ext uri="{FF2B5EF4-FFF2-40B4-BE49-F238E27FC236}">
                <a16:creationId xmlns:a16="http://schemas.microsoft.com/office/drawing/2014/main" id="{DDDED3E1-268D-E94D-8A08-DB72A09B7153}"/>
              </a:ext>
            </a:extLst>
          </p:cNvPr>
          <p:cNvSpPr txBox="1"/>
          <p:nvPr/>
        </p:nvSpPr>
        <p:spPr>
          <a:xfrm>
            <a:off x="376519" y="43986"/>
            <a:ext cx="7803751" cy="652871"/>
          </a:xfrm>
          <a:prstGeom prst="rect">
            <a:avLst/>
          </a:prstGeom>
          <a:noFill/>
        </p:spPr>
        <p:txBody>
          <a:bodyPr wrap="square" rtlCol="0" anchor="t">
            <a:spAutoFit/>
          </a:bodyPr>
          <a:lstStyle/>
          <a:p>
            <a:pPr algn="l" rtl="0">
              <a:lnSpc>
                <a:spcPts val="5060"/>
              </a:lnSpc>
            </a:pPr>
            <a:r>
              <a:rPr lang="es" sz="2400" b="1" i="0" u="none" cap="all" baseline="0">
                <a:solidFill>
                  <a:schemeClr val="bg1"/>
                </a:solidFill>
                <a:latin typeface="Arial" panose="020B0604020202020204" pitchFamily="34" charset="0"/>
                <a:ea typeface="Arial" panose="020B0604020202020204" pitchFamily="34" charset="0"/>
                <a:cs typeface="Arial" panose="020B0604020202020204" pitchFamily="34" charset="0"/>
              </a:rPr>
              <a:t>Durante su tiempo de espera...</a:t>
            </a:r>
          </a:p>
        </p:txBody>
      </p:sp>
      <p:sp>
        <p:nvSpPr>
          <p:cNvPr id="2" name="Rectangle 1">
            <a:extLst>
              <a:ext uri="{FF2B5EF4-FFF2-40B4-BE49-F238E27FC236}">
                <a16:creationId xmlns:a16="http://schemas.microsoft.com/office/drawing/2014/main" id="{3B779340-E26C-4945-9B2B-F02DC574C75C}"/>
              </a:ext>
            </a:extLst>
          </p:cNvPr>
          <p:cNvSpPr/>
          <p:nvPr/>
        </p:nvSpPr>
        <p:spPr>
          <a:xfrm>
            <a:off x="2952680" y="820960"/>
            <a:ext cx="5658487" cy="5850063"/>
          </a:xfrm>
          <a:prstGeom prst="rect">
            <a:avLst/>
          </a:prstGeom>
        </p:spPr>
        <p:txBody>
          <a:bodyPr wrap="square">
            <a:spAutoFit/>
          </a:bodyPr>
          <a:lstStyle/>
          <a:p>
            <a:pPr algn="l" rtl="0">
              <a:lnSpc>
                <a:spcPts val="2600"/>
              </a:lnSpc>
            </a:pPr>
            <a:r>
              <a:rPr lang="es" b="0" i="0" u="none" baseline="0" dirty="0">
                <a:latin typeface="Arial" panose="020B0604020202020204" pitchFamily="34" charset="0"/>
                <a:ea typeface="Arial" panose="020B0604020202020204" pitchFamily="34" charset="0"/>
                <a:cs typeface="Arial" panose="020B0604020202020204" pitchFamily="34" charset="0"/>
              </a:rPr>
              <a:t>•</a:t>
            </a:r>
            <a:r>
              <a:rPr lang="es" sz="1400" b="0" i="0" u="none" baseline="0" dirty="0">
                <a:latin typeface="Arial" panose="020B0604020202020204" pitchFamily="34" charset="0"/>
                <a:ea typeface="Arial" panose="020B0604020202020204" pitchFamily="34" charset="0"/>
                <a:cs typeface="Arial" panose="020B0604020202020204" pitchFamily="34" charset="0"/>
              </a:rPr>
              <a:t> </a:t>
            </a:r>
            <a:r>
              <a:rPr lang="es" sz="1600" b="0" i="0" u="none" baseline="0" dirty="0">
                <a:latin typeface="Arial" panose="020B0604020202020204" pitchFamily="34" charset="0"/>
                <a:ea typeface="Arial" panose="020B0604020202020204" pitchFamily="34" charset="0"/>
                <a:cs typeface="Arial" panose="020B0604020202020204" pitchFamily="34" charset="0"/>
              </a:rPr>
              <a:t>El tiempo promedio de espera para un riñón en Illinois </a:t>
            </a:r>
            <a:br>
              <a:rPr lang="es" sz="1600" dirty="0">
                <a:latin typeface="Arial" panose="020B0604020202020204" pitchFamily="34" charset="0"/>
                <a:cs typeface="Arial" panose="020B0604020202020204" pitchFamily="34" charset="0"/>
              </a:rPr>
            </a:br>
            <a:r>
              <a:rPr lang="es" sz="1600" b="0" i="0" u="none" baseline="0" dirty="0">
                <a:latin typeface="Arial" panose="020B0604020202020204" pitchFamily="34" charset="0"/>
                <a:ea typeface="Arial" panose="020B0604020202020204" pitchFamily="34" charset="0"/>
                <a:cs typeface="Arial" panose="020B0604020202020204" pitchFamily="34" charset="0"/>
              </a:rPr>
              <a:t> es de 3 a 5 años. </a:t>
            </a:r>
          </a:p>
          <a:p>
            <a:pPr algn="l" rtl="0">
              <a:lnSpc>
                <a:spcPts val="900"/>
              </a:lnSpc>
            </a:pPr>
            <a:endParaRPr lang="es" sz="200" dirty="0">
              <a:solidFill>
                <a:prstClr val="black"/>
              </a:solidFill>
              <a:latin typeface="Arial" panose="020B0604020202020204" pitchFamily="34" charset="0"/>
              <a:cs typeface="Arial" panose="020B0604020202020204" pitchFamily="34" charset="0"/>
            </a:endParaRPr>
          </a:p>
          <a:p>
            <a:pPr algn="l" rtl="0">
              <a:lnSpc>
                <a:spcPts val="2600"/>
              </a:lnSpc>
            </a:pPr>
            <a:r>
              <a:rPr lang="es" sz="1600" b="0" i="0" u="none" baseline="0" dirty="0">
                <a:solidFill>
                  <a:prstClr val="black"/>
                </a:solidFill>
                <a:latin typeface="Arial" panose="020B0604020202020204" pitchFamily="34" charset="0"/>
                <a:ea typeface="Arial" panose="020B0604020202020204" pitchFamily="34" charset="0"/>
                <a:cs typeface="Arial" panose="020B0604020202020204" pitchFamily="34" charset="0"/>
              </a:rPr>
              <a:t>•</a:t>
            </a:r>
            <a:r>
              <a:rPr lang="es" sz="1200" b="0" i="0" u="none" baseline="0" dirty="0">
                <a:solidFill>
                  <a:prstClr val="black"/>
                </a:solidFill>
                <a:latin typeface="Arial" panose="020B0604020202020204" pitchFamily="34" charset="0"/>
                <a:ea typeface="Arial" panose="020B0604020202020204" pitchFamily="34" charset="0"/>
                <a:cs typeface="Arial" panose="020B0604020202020204" pitchFamily="34" charset="0"/>
              </a:rPr>
              <a:t> </a:t>
            </a:r>
            <a:r>
              <a:rPr lang="es" sz="1600" b="0" i="0" u="none" baseline="0" dirty="0">
                <a:latin typeface="Arial" panose="020B0604020202020204" pitchFamily="34" charset="0"/>
                <a:ea typeface="Arial" panose="020B0604020202020204" pitchFamily="34" charset="0"/>
                <a:cs typeface="Arial" panose="020B0604020202020204" pitchFamily="34" charset="0"/>
              </a:rPr>
              <a:t>Recibirá una llamada para una cita de </a:t>
            </a:r>
            <a:br>
              <a:rPr lang="es" sz="1600" dirty="0">
                <a:latin typeface="Arial" panose="020B0604020202020204" pitchFamily="34" charset="0"/>
                <a:cs typeface="Arial" panose="020B0604020202020204" pitchFamily="34" charset="0"/>
              </a:rPr>
            </a:br>
            <a:r>
              <a:rPr lang="es" sz="1600" b="0" i="0" u="none" baseline="0" dirty="0">
                <a:latin typeface="Arial" panose="020B0604020202020204" pitchFamily="34" charset="0"/>
                <a:ea typeface="Arial" panose="020B0604020202020204" pitchFamily="34" charset="0"/>
                <a:cs typeface="Arial" panose="020B0604020202020204" pitchFamily="34" charset="0"/>
              </a:rPr>
              <a:t> actualización cada 6</a:t>
            </a:r>
            <a:r>
              <a:rPr lang="es" sz="1050" b="0" i="0" u="none" baseline="0" dirty="0">
                <a:solidFill>
                  <a:prstClr val="black"/>
                </a:solidFill>
                <a:latin typeface="Arial" panose="020B0604020202020204" pitchFamily="34" charset="0"/>
                <a:ea typeface="Arial" panose="020B0604020202020204" pitchFamily="34" charset="0"/>
                <a:cs typeface="Arial" panose="020B0604020202020204" pitchFamily="34" charset="0"/>
              </a:rPr>
              <a:t> </a:t>
            </a:r>
            <a:r>
              <a:rPr lang="es" sz="1600" b="0" i="0" u="none" baseline="0" dirty="0">
                <a:solidFill>
                  <a:prstClr val="black"/>
                </a:solidFill>
                <a:latin typeface="Arial Narrow" panose="020B0604020202020204" pitchFamily="34" charset="0"/>
                <a:ea typeface="Arial Narrow" panose="020B0604020202020204" pitchFamily="34" charset="0"/>
                <a:cs typeface="Arial Narrow" panose="020B0604020202020204" pitchFamily="34" charset="0"/>
              </a:rPr>
              <a:t>a</a:t>
            </a:r>
            <a:r>
              <a:rPr lang="es" sz="1050" b="0" i="0" u="none" baseline="0" dirty="0">
                <a:solidFill>
                  <a:prstClr val="black"/>
                </a:solidFill>
                <a:latin typeface="Arial" panose="020B0604020202020204" pitchFamily="34" charset="0"/>
                <a:ea typeface="Arial" panose="020B0604020202020204" pitchFamily="34" charset="0"/>
                <a:cs typeface="Arial" panose="020B0604020202020204" pitchFamily="34" charset="0"/>
              </a:rPr>
              <a:t> </a:t>
            </a:r>
            <a:r>
              <a:rPr lang="es" sz="1600" b="0" i="0" u="none" baseline="0" dirty="0">
                <a:latin typeface="Arial" panose="020B0604020202020204" pitchFamily="34" charset="0"/>
                <a:ea typeface="Arial" panose="020B0604020202020204" pitchFamily="34" charset="0"/>
                <a:cs typeface="Arial" panose="020B0604020202020204" pitchFamily="34" charset="0"/>
              </a:rPr>
              <a:t>12 meses</a:t>
            </a:r>
            <a:r>
              <a:rPr lang="es" sz="1200" b="0" i="0" u="none" baseline="0" dirty="0"/>
              <a:t>.</a:t>
            </a:r>
          </a:p>
          <a:p>
            <a:pPr marL="342900" indent="-342900" algn="l" rtl="0">
              <a:lnSpc>
                <a:spcPts val="2600"/>
              </a:lnSpc>
              <a:buFont typeface="Arial" panose="020B0604020202020204" pitchFamily="34" charset="0"/>
              <a:buChar char="•"/>
            </a:pPr>
            <a:r>
              <a:rPr lang="es" b="0" i="0" u="none" baseline="0" dirty="0">
                <a:solidFill>
                  <a:schemeClr val="accent4">
                    <a:lumMod val="60000"/>
                    <a:lumOff val="40000"/>
                  </a:schemeClr>
                </a:solidFill>
                <a:latin typeface="Arial" panose="020B0604020202020204" pitchFamily="34" charset="0"/>
                <a:ea typeface="Arial" panose="020B0604020202020204" pitchFamily="34" charset="0"/>
                <a:cs typeface="Arial" panose="020B0604020202020204" pitchFamily="34" charset="0"/>
              </a:rPr>
              <a:t>Coordine un cuidador y transporte confiable por anticipado. </a:t>
            </a:r>
          </a:p>
          <a:p>
            <a:pPr algn="l" rtl="0">
              <a:lnSpc>
                <a:spcPts val="900"/>
              </a:lnSpc>
            </a:pPr>
            <a:endParaRPr lang="es" sz="300" dirty="0">
              <a:solidFill>
                <a:prstClr val="black"/>
              </a:solidFill>
              <a:latin typeface="Arial" panose="020B0604020202020204" pitchFamily="34" charset="0"/>
              <a:cs typeface="Arial" panose="020B0604020202020204" pitchFamily="34" charset="0"/>
            </a:endParaRPr>
          </a:p>
          <a:p>
            <a:pPr algn="l" rtl="0">
              <a:lnSpc>
                <a:spcPts val="2600"/>
              </a:lnSpc>
            </a:pPr>
            <a:r>
              <a:rPr lang="es" b="0" i="0" u="none" baseline="0" dirty="0">
                <a:solidFill>
                  <a:prstClr val="black"/>
                </a:solidFill>
                <a:latin typeface="Arial" panose="020B0604020202020204" pitchFamily="34" charset="0"/>
                <a:ea typeface="Arial" panose="020B0604020202020204" pitchFamily="34" charset="0"/>
                <a:cs typeface="Arial" panose="020B0604020202020204" pitchFamily="34" charset="0"/>
              </a:rPr>
              <a:t>•</a:t>
            </a:r>
            <a:r>
              <a:rPr lang="es" sz="1400" b="0" i="0" u="none" baseline="0" dirty="0">
                <a:solidFill>
                  <a:prstClr val="black"/>
                </a:solidFill>
                <a:latin typeface="Arial" panose="020B0604020202020204" pitchFamily="34" charset="0"/>
                <a:ea typeface="Arial" panose="020B0604020202020204" pitchFamily="34" charset="0"/>
                <a:cs typeface="Arial" panose="020B0604020202020204" pitchFamily="34" charset="0"/>
              </a:rPr>
              <a:t> </a:t>
            </a:r>
            <a:r>
              <a:rPr lang="es" b="0" i="0" u="none" baseline="0" dirty="0">
                <a:latin typeface="Arial" panose="020B0604020202020204" pitchFamily="34" charset="0"/>
                <a:ea typeface="Arial" panose="020B0604020202020204" pitchFamily="34" charset="0"/>
                <a:cs typeface="Arial" panose="020B0604020202020204" pitchFamily="34" charset="0"/>
              </a:rPr>
              <a:t>¡</a:t>
            </a:r>
            <a:r>
              <a:rPr lang="es" sz="1600" b="0" i="0" u="none" baseline="0" dirty="0">
                <a:latin typeface="Arial" panose="020B0604020202020204" pitchFamily="34" charset="0"/>
                <a:ea typeface="Arial" panose="020B0604020202020204" pitchFamily="34" charset="0"/>
                <a:cs typeface="Arial" panose="020B0604020202020204" pitchFamily="34" charset="0"/>
              </a:rPr>
              <a:t>Estamos aquí para ayudar! </a:t>
            </a:r>
            <a:r>
              <a:rPr lang="es" sz="1600" b="1" i="0" u="none" baseline="0" dirty="0">
                <a:latin typeface="Arial" panose="020B0604020202020204" pitchFamily="34" charset="0"/>
                <a:ea typeface="Arial" panose="020B0604020202020204" pitchFamily="34" charset="0"/>
                <a:cs typeface="Arial" panose="020B0604020202020204" pitchFamily="34" charset="0"/>
              </a:rPr>
              <a:t>Lo alentamos a </a:t>
            </a:r>
          </a:p>
          <a:p>
            <a:pPr algn="l" rtl="0">
              <a:lnSpc>
                <a:spcPts val="2600"/>
              </a:lnSpc>
            </a:pPr>
            <a:r>
              <a:rPr lang="es" sz="1600" b="1" i="0" u="none" baseline="0" dirty="0">
                <a:latin typeface="Arial" panose="020B0604020202020204" pitchFamily="34" charset="0"/>
                <a:ea typeface="Arial" panose="020B0604020202020204" pitchFamily="34" charset="0"/>
                <a:cs typeface="Arial" panose="020B0604020202020204" pitchFamily="34" charset="0"/>
              </a:rPr>
              <a:t>  llamarnos </a:t>
            </a:r>
            <a:r>
              <a:rPr lang="es" sz="1600" b="0" i="0" u="none" baseline="0" dirty="0">
                <a:latin typeface="Arial" panose="020B0604020202020204" pitchFamily="34" charset="0"/>
                <a:ea typeface="Arial" panose="020B0604020202020204" pitchFamily="34" charset="0"/>
                <a:cs typeface="Arial" panose="020B0604020202020204" pitchFamily="34" charset="0"/>
              </a:rPr>
              <a:t>en caso de que no tenga noticias nuestras o</a:t>
            </a:r>
            <a:br>
              <a:rPr lang="es" sz="1600" dirty="0">
                <a:latin typeface="Arial" panose="020B0604020202020204" pitchFamily="34" charset="0"/>
                <a:cs typeface="Arial" panose="020B0604020202020204" pitchFamily="34" charset="0"/>
              </a:rPr>
            </a:br>
            <a:r>
              <a:rPr lang="es" sz="1600" b="0" i="0" u="none" baseline="0" dirty="0">
                <a:latin typeface="Arial" panose="020B0604020202020204" pitchFamily="34" charset="0"/>
                <a:ea typeface="Arial" panose="020B0604020202020204" pitchFamily="34" charset="0"/>
                <a:cs typeface="Arial" panose="020B0604020202020204" pitchFamily="34" charset="0"/>
              </a:rPr>
              <a:t> tenga alguna pregunta. También es muy </a:t>
            </a:r>
            <a:br>
              <a:rPr lang="es" sz="1600" dirty="0">
                <a:latin typeface="Arial" panose="020B0604020202020204" pitchFamily="34" charset="0"/>
                <a:cs typeface="Arial" panose="020B0604020202020204" pitchFamily="34" charset="0"/>
              </a:rPr>
            </a:br>
            <a:r>
              <a:rPr lang="es" sz="1600" b="0" i="0" u="none" baseline="0" dirty="0">
                <a:latin typeface="Arial" panose="020B0604020202020204" pitchFamily="34" charset="0"/>
                <a:ea typeface="Arial" panose="020B0604020202020204" pitchFamily="34" charset="0"/>
                <a:cs typeface="Arial" panose="020B0604020202020204" pitchFamily="34" charset="0"/>
              </a:rPr>
              <a:t> importante que nos informe si…  </a:t>
            </a:r>
          </a:p>
          <a:p>
            <a:pPr algn="l" rtl="0">
              <a:lnSpc>
                <a:spcPts val="500"/>
              </a:lnSpc>
            </a:pPr>
            <a:endParaRPr lang="es" sz="100" dirty="0">
              <a:solidFill>
                <a:prstClr val="black"/>
              </a:solidFill>
              <a:latin typeface="Arial" panose="020B0604020202020204" pitchFamily="34" charset="0"/>
              <a:cs typeface="Arial" panose="020B0604020202020204" pitchFamily="34" charset="0"/>
            </a:endParaRPr>
          </a:p>
          <a:p>
            <a:pPr lvl="1" algn="l" rtl="0">
              <a:lnSpc>
                <a:spcPts val="2400"/>
              </a:lnSpc>
            </a:pPr>
            <a:r>
              <a:rPr lang="es" b="1" i="0" u="none" baseline="0" dirty="0">
                <a:solidFill>
                  <a:srgbClr val="038F9C"/>
                </a:solidFill>
                <a:latin typeface="Arial Narrow" panose="020B0604020202020204" pitchFamily="34" charset="0"/>
                <a:ea typeface="Arial Narrow" panose="020B0604020202020204" pitchFamily="34" charset="0"/>
                <a:cs typeface="Arial Narrow" panose="020B0604020202020204" pitchFamily="34" charset="0"/>
              </a:rPr>
              <a:t>– </a:t>
            </a:r>
            <a:r>
              <a:rPr lang="es" sz="1400" b="1" i="0" u="none" baseline="0" dirty="0">
                <a:solidFill>
                  <a:srgbClr val="1188AC"/>
                </a:solidFill>
                <a:latin typeface="Arial Narrow" panose="020B0604020202020204" pitchFamily="34" charset="0"/>
                <a:ea typeface="Arial Narrow" panose="020B0604020202020204" pitchFamily="34" charset="0"/>
                <a:cs typeface="Arial Narrow" panose="020B0604020202020204" pitchFamily="34" charset="0"/>
              </a:rPr>
              <a:t>Cambia de unidad de diálisis</a:t>
            </a:r>
            <a:r>
              <a:rPr lang="es" sz="1400" b="0" i="0" u="none" baseline="0" dirty="0">
                <a:latin typeface="Arial Narrow" panose="020B0604020202020204" pitchFamily="34" charset="0"/>
                <a:ea typeface="Arial Narrow" panose="020B0604020202020204" pitchFamily="34" charset="0"/>
                <a:cs typeface="Arial Narrow" panose="020B0604020202020204" pitchFamily="34" charset="0"/>
              </a:rPr>
              <a:t>.</a:t>
            </a:r>
          </a:p>
          <a:p>
            <a:pPr lvl="1" algn="l" rtl="0">
              <a:lnSpc>
                <a:spcPts val="2400"/>
              </a:lnSpc>
            </a:pPr>
            <a:r>
              <a:rPr lang="es" b="1" i="0" u="none" baseline="0" dirty="0">
                <a:solidFill>
                  <a:srgbClr val="038F9C"/>
                </a:solidFill>
                <a:latin typeface="Arial Narrow" panose="020B0604020202020204" pitchFamily="34" charset="0"/>
                <a:ea typeface="Arial Narrow" panose="020B0604020202020204" pitchFamily="34" charset="0"/>
                <a:cs typeface="Arial Narrow" panose="020B0604020202020204" pitchFamily="34" charset="0"/>
              </a:rPr>
              <a:t>– </a:t>
            </a:r>
            <a:r>
              <a:rPr lang="es" sz="1400" b="1" i="0" u="none" baseline="0" dirty="0">
                <a:solidFill>
                  <a:srgbClr val="1188AC"/>
                </a:solidFill>
                <a:latin typeface="Arial Narrow" panose="020B0604020202020204" pitchFamily="34" charset="0"/>
                <a:ea typeface="Arial Narrow" panose="020B0604020202020204" pitchFamily="34" charset="0"/>
                <a:cs typeface="Arial Narrow" panose="020B0604020202020204" pitchFamily="34" charset="0"/>
              </a:rPr>
              <a:t>Cambia de seguro</a:t>
            </a:r>
            <a:r>
              <a:rPr lang="es" sz="1400" b="0" i="0" u="none" baseline="0" dirty="0">
                <a:latin typeface="Arial Narrow" panose="020B0604020202020204" pitchFamily="34" charset="0"/>
                <a:ea typeface="Arial Narrow" panose="020B0604020202020204" pitchFamily="34" charset="0"/>
                <a:cs typeface="Arial Narrow" panose="020B0604020202020204" pitchFamily="34" charset="0"/>
              </a:rPr>
              <a:t>.</a:t>
            </a:r>
          </a:p>
          <a:p>
            <a:pPr lvl="1" algn="l" rtl="0">
              <a:lnSpc>
                <a:spcPts val="2400"/>
              </a:lnSpc>
            </a:pPr>
            <a:r>
              <a:rPr lang="es" b="1" i="0" u="none" baseline="0" dirty="0">
                <a:solidFill>
                  <a:srgbClr val="038F9C"/>
                </a:solidFill>
                <a:latin typeface="Arial Narrow" panose="020B0604020202020204" pitchFamily="34" charset="0"/>
                <a:ea typeface="Arial Narrow" panose="020B0604020202020204" pitchFamily="34" charset="0"/>
                <a:cs typeface="Arial Narrow" panose="020B0604020202020204" pitchFamily="34" charset="0"/>
              </a:rPr>
              <a:t>– </a:t>
            </a:r>
            <a:r>
              <a:rPr lang="es" sz="1400" b="1" i="0" u="none" baseline="0" dirty="0">
                <a:solidFill>
                  <a:srgbClr val="1188AC"/>
                </a:solidFill>
                <a:latin typeface="Arial Narrow" panose="020B0604020202020204" pitchFamily="34" charset="0"/>
                <a:ea typeface="Arial Narrow" panose="020B0604020202020204" pitchFamily="34" charset="0"/>
                <a:cs typeface="Arial Narrow" panose="020B0604020202020204" pitchFamily="34" charset="0"/>
              </a:rPr>
              <a:t>Lo hospitalizan, le realizan cirugías o </a:t>
            </a:r>
            <a:br>
              <a:rPr lang="es" sz="1400" b="1" dirty="0">
                <a:solidFill>
                  <a:srgbClr val="1188AC"/>
                </a:solidFill>
                <a:latin typeface="Arial Narrow" panose="020B0604020202020204" pitchFamily="34" charset="0"/>
                <a:cs typeface="Arial Narrow" panose="020B0604020202020204" pitchFamily="34" charset="0"/>
              </a:rPr>
            </a:br>
            <a:r>
              <a:rPr lang="es" sz="1400" b="1" i="0" u="none" baseline="0" dirty="0">
                <a:solidFill>
                  <a:srgbClr val="1188AC"/>
                </a:solidFill>
                <a:latin typeface="Arial Narrow" panose="020B0604020202020204" pitchFamily="34" charset="0"/>
                <a:ea typeface="Arial Narrow" panose="020B0604020202020204" pitchFamily="34" charset="0"/>
                <a:cs typeface="Arial Narrow" panose="020B0604020202020204" pitchFamily="34" charset="0"/>
              </a:rPr>
              <a:t> </a:t>
            </a:r>
            <a:r>
              <a:rPr lang="es" sz="1200" b="1" i="0" u="none" baseline="0" dirty="0">
                <a:solidFill>
                  <a:srgbClr val="1188AC"/>
                </a:solidFill>
                <a:latin typeface="Arial Narrow" panose="020B0604020202020204" pitchFamily="34" charset="0"/>
                <a:ea typeface="Arial Narrow" panose="020B0604020202020204" pitchFamily="34" charset="0"/>
                <a:cs typeface="Arial Narrow" panose="020B0604020202020204" pitchFamily="34" charset="0"/>
              </a:rPr>
              <a:t> </a:t>
            </a:r>
            <a:r>
              <a:rPr lang="es" sz="1400" b="1" i="0" u="none" baseline="0" dirty="0">
                <a:solidFill>
                  <a:srgbClr val="1188AC"/>
                </a:solidFill>
                <a:latin typeface="Arial Narrow" panose="020B0604020202020204" pitchFamily="34" charset="0"/>
                <a:ea typeface="Arial Narrow" panose="020B0604020202020204" pitchFamily="34" charset="0"/>
                <a:cs typeface="Arial Narrow" panose="020B0604020202020204" pitchFamily="34" charset="0"/>
              </a:rPr>
              <a:t>hay cambios en la salud</a:t>
            </a:r>
            <a:r>
              <a:rPr lang="es" sz="1400" b="0" i="0" u="none" baseline="0" dirty="0">
                <a:latin typeface="Arial Narrow" panose="020B0604020202020204" pitchFamily="34" charset="0"/>
                <a:ea typeface="Arial Narrow" panose="020B0604020202020204" pitchFamily="34" charset="0"/>
                <a:cs typeface="Arial Narrow" panose="020B0604020202020204" pitchFamily="34" charset="0"/>
              </a:rPr>
              <a:t>.</a:t>
            </a:r>
          </a:p>
          <a:p>
            <a:pPr lvl="1" algn="l" rtl="0">
              <a:lnSpc>
                <a:spcPts val="2400"/>
              </a:lnSpc>
            </a:pPr>
            <a:r>
              <a:rPr lang="es" b="1" i="0" u="none" baseline="0" dirty="0">
                <a:solidFill>
                  <a:srgbClr val="038F9C"/>
                </a:solidFill>
                <a:latin typeface="Arial Narrow" panose="020B0604020202020204" pitchFamily="34" charset="0"/>
                <a:ea typeface="Arial Narrow" panose="020B0604020202020204" pitchFamily="34" charset="0"/>
                <a:cs typeface="Arial Narrow" panose="020B0604020202020204" pitchFamily="34" charset="0"/>
              </a:rPr>
              <a:t>– </a:t>
            </a:r>
            <a:r>
              <a:rPr lang="es" sz="1400" b="1" i="0" u="none" baseline="0" dirty="0">
                <a:solidFill>
                  <a:srgbClr val="1188AC"/>
                </a:solidFill>
                <a:latin typeface="Arial Narrow" panose="020B0604020202020204" pitchFamily="34" charset="0"/>
                <a:ea typeface="Arial Narrow" panose="020B0604020202020204" pitchFamily="34" charset="0"/>
                <a:cs typeface="Arial Narrow" panose="020B0604020202020204" pitchFamily="34" charset="0"/>
              </a:rPr>
              <a:t>Recibe una transfusión de sangre</a:t>
            </a:r>
            <a:r>
              <a:rPr lang="es" sz="1400" b="0" i="0" u="none" baseline="0" dirty="0">
                <a:latin typeface="Arial Narrow" panose="020B0604020202020204" pitchFamily="34" charset="0"/>
                <a:ea typeface="Arial Narrow" panose="020B0604020202020204" pitchFamily="34" charset="0"/>
                <a:cs typeface="Arial Narrow" panose="020B0604020202020204" pitchFamily="34" charset="0"/>
              </a:rPr>
              <a:t>.</a:t>
            </a:r>
          </a:p>
          <a:p>
            <a:pPr lvl="1" algn="l" rtl="0">
              <a:lnSpc>
                <a:spcPts val="2400"/>
              </a:lnSpc>
            </a:pPr>
            <a:r>
              <a:rPr lang="es" b="1" i="0" u="none" baseline="0" dirty="0">
                <a:solidFill>
                  <a:srgbClr val="038F9C"/>
                </a:solidFill>
                <a:latin typeface="Arial Narrow" panose="020B0604020202020204" pitchFamily="34" charset="0"/>
                <a:ea typeface="Arial Narrow" panose="020B0604020202020204" pitchFamily="34" charset="0"/>
                <a:cs typeface="Arial Narrow" panose="020B0604020202020204" pitchFamily="34" charset="0"/>
              </a:rPr>
              <a:t>– </a:t>
            </a:r>
            <a:r>
              <a:rPr lang="es" sz="1400" b="1" i="0" u="none" baseline="0" dirty="0">
                <a:solidFill>
                  <a:srgbClr val="1188AC"/>
                </a:solidFill>
                <a:latin typeface="Arial Narrow" panose="020B0604020202020204" pitchFamily="34" charset="0"/>
                <a:ea typeface="Arial Narrow" panose="020B0604020202020204" pitchFamily="34" charset="0"/>
                <a:cs typeface="Arial Narrow" panose="020B0604020202020204" pitchFamily="34" charset="0"/>
              </a:rPr>
              <a:t>Cambia su número de teléfono</a:t>
            </a:r>
            <a:r>
              <a:rPr lang="es" sz="1400" b="0" i="0" u="none" baseline="0" dirty="0">
                <a:latin typeface="Arial Narrow" panose="020B0604020202020204" pitchFamily="34" charset="0"/>
                <a:ea typeface="Arial Narrow" panose="020B0604020202020204" pitchFamily="34" charset="0"/>
                <a:cs typeface="Arial Narrow" panose="020B0604020202020204" pitchFamily="34" charset="0"/>
              </a:rPr>
              <a:t>.</a:t>
            </a:r>
          </a:p>
          <a:p>
            <a:pPr lvl="1" algn="l" rtl="0">
              <a:lnSpc>
                <a:spcPts val="2400"/>
              </a:lnSpc>
            </a:pPr>
            <a:r>
              <a:rPr lang="es" b="1" i="0" u="none" baseline="0" dirty="0">
                <a:solidFill>
                  <a:srgbClr val="038F9C"/>
                </a:solidFill>
                <a:latin typeface="Arial Narrow" panose="020B0604020202020204" pitchFamily="34" charset="0"/>
                <a:ea typeface="Arial Narrow" panose="020B0604020202020204" pitchFamily="34" charset="0"/>
                <a:cs typeface="Arial Narrow" panose="020B0604020202020204" pitchFamily="34" charset="0"/>
              </a:rPr>
              <a:t>– </a:t>
            </a:r>
            <a:r>
              <a:rPr lang="es" sz="1400" b="1" i="0" u="none" baseline="0" dirty="0">
                <a:solidFill>
                  <a:srgbClr val="1188AC"/>
                </a:solidFill>
                <a:latin typeface="Arial Narrow" panose="020B0604020202020204" pitchFamily="34" charset="0"/>
                <a:ea typeface="Arial Narrow" panose="020B0604020202020204" pitchFamily="34" charset="0"/>
                <a:cs typeface="Arial Narrow" panose="020B0604020202020204" pitchFamily="34" charset="0"/>
              </a:rPr>
              <a:t>Viaja fuera del estado o del país </a:t>
            </a:r>
            <a:r>
              <a:rPr lang="es" sz="1400" b="0" i="0" u="none" baseline="0" dirty="0">
                <a:latin typeface="Arial Narrow" panose="020B0604020202020204" pitchFamily="34" charset="0"/>
                <a:ea typeface="Arial Narrow" panose="020B0604020202020204" pitchFamily="34" charset="0"/>
                <a:cs typeface="Arial Narrow" panose="020B0604020202020204" pitchFamily="34" charset="0"/>
              </a:rPr>
              <a:t>.</a:t>
            </a:r>
          </a:p>
        </p:txBody>
      </p:sp>
    </p:spTree>
    <p:extLst>
      <p:ext uri="{BB962C8B-B14F-4D97-AF65-F5344CB8AC3E}">
        <p14:creationId xmlns:p14="http://schemas.microsoft.com/office/powerpoint/2010/main" val="3302405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EEEC9F-FE5B-AA40-BE2B-B3A5EBCB23BA}"/>
              </a:ext>
            </a:extLst>
          </p:cNvPr>
          <p:cNvSpPr/>
          <p:nvPr/>
        </p:nvSpPr>
        <p:spPr>
          <a:xfrm>
            <a:off x="174875" y="168089"/>
            <a:ext cx="8791703" cy="598393"/>
          </a:xfrm>
          <a:prstGeom prst="rect">
            <a:avLst/>
          </a:prstGeom>
          <a:gradFill>
            <a:gsLst>
              <a:gs pos="17000">
                <a:srgbClr val="1188AC"/>
              </a:gs>
              <a:gs pos="100000">
                <a:srgbClr val="27CFCA"/>
              </a:gs>
            </a:gsLst>
            <a:lin ang="16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a:p>
        </p:txBody>
      </p:sp>
      <p:sp>
        <p:nvSpPr>
          <p:cNvPr id="5" name="TextBox 4">
            <a:extLst>
              <a:ext uri="{FF2B5EF4-FFF2-40B4-BE49-F238E27FC236}">
                <a16:creationId xmlns:a16="http://schemas.microsoft.com/office/drawing/2014/main" id="{DDDED3E1-268D-E94D-8A08-DB72A09B7153}"/>
              </a:ext>
            </a:extLst>
          </p:cNvPr>
          <p:cNvSpPr txBox="1"/>
          <p:nvPr/>
        </p:nvSpPr>
        <p:spPr>
          <a:xfrm>
            <a:off x="376519" y="43986"/>
            <a:ext cx="7803751" cy="652871"/>
          </a:xfrm>
          <a:prstGeom prst="rect">
            <a:avLst/>
          </a:prstGeom>
          <a:noFill/>
        </p:spPr>
        <p:txBody>
          <a:bodyPr wrap="square" rtlCol="0" anchor="t">
            <a:spAutoFit/>
          </a:bodyPr>
          <a:lstStyle/>
          <a:p>
            <a:pPr algn="l" rtl="0">
              <a:lnSpc>
                <a:spcPts val="5060"/>
              </a:lnSpc>
            </a:pPr>
            <a:r>
              <a:rPr lang="es" sz="2400" b="1" i="0" u="none" cap="all" baseline="0">
                <a:solidFill>
                  <a:schemeClr val="bg1"/>
                </a:solidFill>
                <a:latin typeface="Arial" panose="020B0604020202020204" pitchFamily="34" charset="0"/>
                <a:ea typeface="Arial" panose="020B0604020202020204" pitchFamily="34" charset="0"/>
                <a:cs typeface="Arial" panose="020B0604020202020204" pitchFamily="34" charset="0"/>
              </a:rPr>
              <a:t>ESTÉ PREPARADO...</a:t>
            </a:r>
          </a:p>
        </p:txBody>
      </p:sp>
      <p:pic>
        <p:nvPicPr>
          <p:cNvPr id="12" name="Picture 11">
            <a:extLst>
              <a:ext uri="{FF2B5EF4-FFF2-40B4-BE49-F238E27FC236}">
                <a16:creationId xmlns:a16="http://schemas.microsoft.com/office/drawing/2014/main" id="{3EF4A456-5872-0C42-BA6E-FEDEC0FCDD60}"/>
              </a:ext>
            </a:extLst>
          </p:cNvPr>
          <p:cNvPicPr>
            <a:picLocks noChangeAspect="1"/>
          </p:cNvPicPr>
          <p:nvPr/>
        </p:nvPicPr>
        <p:blipFill>
          <a:blip r:embed="rId2"/>
          <a:stretch>
            <a:fillRect/>
          </a:stretch>
        </p:blipFill>
        <p:spPr>
          <a:xfrm>
            <a:off x="8180271" y="6249025"/>
            <a:ext cx="881269" cy="598392"/>
          </a:xfrm>
          <a:prstGeom prst="rect">
            <a:avLst/>
          </a:prstGeom>
        </p:spPr>
      </p:pic>
      <p:sp>
        <p:nvSpPr>
          <p:cNvPr id="8" name="Rectangle 7">
            <a:extLst>
              <a:ext uri="{FF2B5EF4-FFF2-40B4-BE49-F238E27FC236}">
                <a16:creationId xmlns:a16="http://schemas.microsoft.com/office/drawing/2014/main" id="{E1507D49-0A85-1E42-845A-6517B6139395}"/>
              </a:ext>
            </a:extLst>
          </p:cNvPr>
          <p:cNvSpPr/>
          <p:nvPr/>
        </p:nvSpPr>
        <p:spPr>
          <a:xfrm>
            <a:off x="376519" y="1221255"/>
            <a:ext cx="8317775" cy="846642"/>
          </a:xfrm>
          <a:prstGeom prst="rect">
            <a:avLst/>
          </a:prstGeom>
        </p:spPr>
        <p:txBody>
          <a:bodyPr wrap="square">
            <a:spAutoFit/>
          </a:bodyPr>
          <a:lstStyle/>
          <a:p>
            <a:pPr algn="l" rtl="0">
              <a:lnSpc>
                <a:spcPts val="3000"/>
              </a:lnSpc>
            </a:pPr>
            <a:r>
              <a:rPr lang="es" sz="2400" b="1" i="0" u="none" baseline="0">
                <a:solidFill>
                  <a:srgbClr val="038F9C"/>
                </a:solidFill>
                <a:latin typeface="Arial Black" panose="020B0604020202020204" pitchFamily="34" charset="0"/>
                <a:ea typeface="Arial Black" panose="020B0604020202020204" pitchFamily="34" charset="0"/>
                <a:cs typeface="Arial Black" panose="020B0604020202020204" pitchFamily="34" charset="0"/>
              </a:rPr>
              <a:t>Es importante que esté listo para recibir su nuevo riñón en CUALQUIER momento del día o de la noche.</a:t>
            </a:r>
          </a:p>
        </p:txBody>
      </p:sp>
      <p:sp>
        <p:nvSpPr>
          <p:cNvPr id="9" name="Rectangle 8">
            <a:extLst>
              <a:ext uri="{FF2B5EF4-FFF2-40B4-BE49-F238E27FC236}">
                <a16:creationId xmlns:a16="http://schemas.microsoft.com/office/drawing/2014/main" id="{19D364AF-B235-6247-876A-0CAD9CCC7482}"/>
              </a:ext>
            </a:extLst>
          </p:cNvPr>
          <p:cNvSpPr/>
          <p:nvPr/>
        </p:nvSpPr>
        <p:spPr>
          <a:xfrm>
            <a:off x="3035807" y="2365662"/>
            <a:ext cx="5658487" cy="2477601"/>
          </a:xfrm>
          <a:prstGeom prst="rect">
            <a:avLst/>
          </a:prstGeom>
        </p:spPr>
        <p:txBody>
          <a:bodyPr wrap="square">
            <a:spAutoFit/>
          </a:bodyPr>
          <a:lstStyle/>
          <a:p>
            <a:pPr algn="l" rtl="0">
              <a:lnSpc>
                <a:spcPts val="2900"/>
              </a:lnSpc>
            </a:pPr>
            <a:r>
              <a:rPr lang="es" sz="2800" b="0" i="0" u="none" baseline="0" dirty="0">
                <a:latin typeface="Arial" panose="020B0604020202020204" pitchFamily="34" charset="0"/>
                <a:ea typeface="Arial" panose="020B0604020202020204" pitchFamily="34" charset="0"/>
                <a:cs typeface="Arial" panose="020B0604020202020204" pitchFamily="34" charset="0"/>
              </a:rPr>
              <a:t>•</a:t>
            </a:r>
            <a:r>
              <a:rPr lang="es" b="0" i="0" u="none" baseline="0" dirty="0">
                <a:latin typeface="Arial" panose="020B0604020202020204" pitchFamily="34" charset="0"/>
                <a:ea typeface="Arial" panose="020B0604020202020204" pitchFamily="34" charset="0"/>
                <a:cs typeface="Arial" panose="020B0604020202020204" pitchFamily="34" charset="0"/>
              </a:rPr>
              <a:t> </a:t>
            </a:r>
            <a:r>
              <a:rPr lang="es" sz="2600" b="0" i="0" u="none" baseline="0" dirty="0">
                <a:latin typeface="Arial" panose="020B0604020202020204" pitchFamily="34" charset="0"/>
                <a:ea typeface="Arial" panose="020B0604020202020204" pitchFamily="34" charset="0"/>
                <a:cs typeface="Arial" panose="020B0604020202020204" pitchFamily="34" charset="0"/>
              </a:rPr>
              <a:t>Solo tenemos 30 minutos para </a:t>
            </a:r>
          </a:p>
          <a:p>
            <a:pPr algn="l" rtl="0">
              <a:lnSpc>
                <a:spcPts val="2900"/>
              </a:lnSpc>
            </a:pPr>
            <a:r>
              <a:rPr lang="es" sz="2600" b="0" i="0" u="none" baseline="0" dirty="0">
                <a:latin typeface="Arial" panose="020B0604020202020204" pitchFamily="34" charset="0"/>
                <a:ea typeface="Arial" panose="020B0604020202020204" pitchFamily="34" charset="0"/>
                <a:cs typeface="Arial" panose="020B0604020202020204" pitchFamily="34" charset="0"/>
              </a:rPr>
              <a:t>  localizarlo</a:t>
            </a:r>
          </a:p>
          <a:p>
            <a:pPr algn="l" rtl="0">
              <a:lnSpc>
                <a:spcPts val="1200"/>
              </a:lnSpc>
            </a:pPr>
            <a:r>
              <a:rPr lang="es" sz="2200" b="0" i="0" u="none" baseline="0" dirty="0">
                <a:latin typeface="Arial" panose="020B0604020202020204" pitchFamily="34" charset="0"/>
                <a:ea typeface="Arial" panose="020B0604020202020204" pitchFamily="34" charset="0"/>
                <a:cs typeface="Arial" panose="020B0604020202020204" pitchFamily="34" charset="0"/>
              </a:rPr>
              <a:t> </a:t>
            </a:r>
            <a:r>
              <a:rPr lang="es" sz="2400" b="0" i="0" u="none" baseline="0" dirty="0">
                <a:latin typeface="Arial" panose="020B0604020202020204" pitchFamily="34" charset="0"/>
                <a:ea typeface="Arial" panose="020B0604020202020204" pitchFamily="34" charset="0"/>
                <a:cs typeface="Arial" panose="020B0604020202020204" pitchFamily="34" charset="0"/>
              </a:rPr>
              <a:t> </a:t>
            </a:r>
            <a:endParaRPr lang="es" sz="1000" dirty="0">
              <a:latin typeface="Arial" panose="020B0604020202020204" pitchFamily="34" charset="0"/>
              <a:cs typeface="Arial" panose="020B0604020202020204" pitchFamily="34" charset="0"/>
            </a:endParaRPr>
          </a:p>
          <a:p>
            <a:pPr algn="l" rtl="0">
              <a:lnSpc>
                <a:spcPts val="2900"/>
              </a:lnSpc>
            </a:pPr>
            <a:r>
              <a:rPr lang="es" sz="2800" b="0" i="0" u="none" baseline="0" dirty="0">
                <a:solidFill>
                  <a:prstClr val="black"/>
                </a:solidFill>
                <a:latin typeface="Arial" panose="020B0604020202020204" pitchFamily="34" charset="0"/>
                <a:ea typeface="Arial" panose="020B0604020202020204" pitchFamily="34" charset="0"/>
                <a:cs typeface="Arial" panose="020B0604020202020204" pitchFamily="34" charset="0"/>
              </a:rPr>
              <a:t>•</a:t>
            </a:r>
            <a:r>
              <a:rPr lang="es" b="0" i="0" u="none" baseline="0" dirty="0">
                <a:solidFill>
                  <a:prstClr val="black"/>
                </a:solidFill>
                <a:latin typeface="Arial" panose="020B0604020202020204" pitchFamily="34" charset="0"/>
                <a:ea typeface="Arial" panose="020B0604020202020204" pitchFamily="34" charset="0"/>
                <a:cs typeface="Arial" panose="020B0604020202020204" pitchFamily="34" charset="0"/>
              </a:rPr>
              <a:t> </a:t>
            </a:r>
            <a:r>
              <a:rPr lang="es" sz="2600" b="0" i="0" u="none" baseline="0" dirty="0">
                <a:latin typeface="Arial" panose="020B0604020202020204" pitchFamily="34" charset="0"/>
                <a:ea typeface="Arial" panose="020B0604020202020204" pitchFamily="34" charset="0"/>
                <a:cs typeface="Arial" panose="020B0604020202020204" pitchFamily="34" charset="0"/>
              </a:rPr>
              <a:t>Si no podemos localizarlo, </a:t>
            </a:r>
          </a:p>
          <a:p>
            <a:pPr algn="l" rtl="0">
              <a:lnSpc>
                <a:spcPts val="2900"/>
              </a:lnSpc>
            </a:pPr>
            <a:r>
              <a:rPr lang="es" sz="2600" b="0" i="0" u="none" baseline="0" dirty="0">
                <a:latin typeface="Arial" panose="020B0604020202020204" pitchFamily="34" charset="0"/>
                <a:ea typeface="Arial" panose="020B0604020202020204" pitchFamily="34" charset="0"/>
                <a:cs typeface="Arial" panose="020B0604020202020204" pitchFamily="34" charset="0"/>
              </a:rPr>
              <a:t>  nos veremos obligados a darle el riñón  </a:t>
            </a:r>
          </a:p>
          <a:p>
            <a:pPr algn="l" rtl="0">
              <a:lnSpc>
                <a:spcPts val="2900"/>
              </a:lnSpc>
            </a:pPr>
            <a:r>
              <a:rPr lang="es" sz="2600" b="0" i="0" u="none" baseline="0" dirty="0">
                <a:latin typeface="Arial" panose="020B0604020202020204" pitchFamily="34" charset="0"/>
                <a:ea typeface="Arial" panose="020B0604020202020204" pitchFamily="34" charset="0"/>
                <a:cs typeface="Arial" panose="020B0604020202020204" pitchFamily="34" charset="0"/>
              </a:rPr>
              <a:t>  a la persona que siguen en espera en la lista	</a:t>
            </a:r>
          </a:p>
        </p:txBody>
      </p:sp>
      <p:pic>
        <p:nvPicPr>
          <p:cNvPr id="10" name="Picture 9">
            <a:extLst>
              <a:ext uri="{FF2B5EF4-FFF2-40B4-BE49-F238E27FC236}">
                <a16:creationId xmlns:a16="http://schemas.microsoft.com/office/drawing/2014/main" id="{62D485BF-F02F-534D-9C5D-5150F80991B6}"/>
              </a:ext>
            </a:extLst>
          </p:cNvPr>
          <p:cNvPicPr>
            <a:picLocks noChangeAspect="1"/>
          </p:cNvPicPr>
          <p:nvPr/>
        </p:nvPicPr>
        <p:blipFill>
          <a:blip r:embed="rId3"/>
          <a:stretch>
            <a:fillRect/>
          </a:stretch>
        </p:blipFill>
        <p:spPr>
          <a:xfrm>
            <a:off x="888306" y="2390049"/>
            <a:ext cx="2029551" cy="2029551"/>
          </a:xfrm>
          <a:prstGeom prst="rect">
            <a:avLst/>
          </a:prstGeom>
        </p:spPr>
      </p:pic>
      <p:sp>
        <p:nvSpPr>
          <p:cNvPr id="11" name="Rectangle 10">
            <a:extLst>
              <a:ext uri="{FF2B5EF4-FFF2-40B4-BE49-F238E27FC236}">
                <a16:creationId xmlns:a16="http://schemas.microsoft.com/office/drawing/2014/main" id="{779DC9D1-960A-5E4C-ABED-70F3841963CF}"/>
              </a:ext>
            </a:extLst>
          </p:cNvPr>
          <p:cNvSpPr/>
          <p:nvPr/>
        </p:nvSpPr>
        <p:spPr>
          <a:xfrm>
            <a:off x="3035807" y="5250088"/>
            <a:ext cx="5789538" cy="1292662"/>
          </a:xfrm>
          <a:prstGeom prst="rect">
            <a:avLst/>
          </a:prstGeom>
        </p:spPr>
        <p:txBody>
          <a:bodyPr wrap="square">
            <a:spAutoFit/>
          </a:bodyPr>
          <a:lstStyle/>
          <a:p>
            <a:pPr algn="l" rtl="0"/>
            <a:r>
              <a:rPr lang="es" sz="2600" b="1" i="0" u="none" baseline="0" dirty="0">
                <a:solidFill>
                  <a:srgbClr val="038F9C"/>
                </a:solidFill>
                <a:latin typeface="Arial" panose="020B0604020202020204" pitchFamily="34" charset="0"/>
                <a:ea typeface="Arial" panose="020B0604020202020204" pitchFamily="34" charset="0"/>
                <a:cs typeface="Arial" panose="020B0604020202020204" pitchFamily="34" charset="0"/>
              </a:rPr>
              <a:t>¡Infórmenos si </a:t>
            </a:r>
          </a:p>
          <a:p>
            <a:pPr algn="l" rtl="0"/>
            <a:r>
              <a:rPr lang="es" sz="2600" b="1" i="0" u="none" baseline="0" dirty="0">
                <a:solidFill>
                  <a:srgbClr val="038F9C"/>
                </a:solidFill>
                <a:latin typeface="Arial" panose="020B0604020202020204" pitchFamily="34" charset="0"/>
                <a:ea typeface="Arial" panose="020B0604020202020204" pitchFamily="34" charset="0"/>
                <a:cs typeface="Arial" panose="020B0604020202020204" pitchFamily="34" charset="0"/>
              </a:rPr>
              <a:t>cambia su número de teléfono </a:t>
            </a:r>
          </a:p>
          <a:p>
            <a:pPr algn="l" rtl="0"/>
            <a:r>
              <a:rPr lang="es" sz="2600" b="1" i="0" u="none" baseline="0" dirty="0">
                <a:solidFill>
                  <a:srgbClr val="038F9C"/>
                </a:solidFill>
                <a:latin typeface="Arial" panose="020B0604020202020204" pitchFamily="34" charset="0"/>
                <a:ea typeface="Arial" panose="020B0604020202020204" pitchFamily="34" charset="0"/>
                <a:cs typeface="Arial" panose="020B0604020202020204" pitchFamily="34" charset="0"/>
              </a:rPr>
              <a:t>o su dirección</a:t>
            </a:r>
            <a:r>
              <a:rPr lang="es" sz="2600" b="1" i="0" u="none" baseline="0" dirty="0">
                <a:solidFill>
                  <a:srgbClr val="038F9C"/>
                </a:solidFill>
                <a:latin typeface="Arial Black" panose="020B0604020202020204" pitchFamily="34" charset="0"/>
                <a:ea typeface="Arial Black" panose="020B0604020202020204" pitchFamily="34" charset="0"/>
                <a:cs typeface="Arial Black" panose="020B0604020202020204" pitchFamily="34" charset="0"/>
              </a:rPr>
              <a:t>!</a:t>
            </a:r>
          </a:p>
        </p:txBody>
      </p:sp>
    </p:spTree>
    <p:extLst>
      <p:ext uri="{BB962C8B-B14F-4D97-AF65-F5344CB8AC3E}">
        <p14:creationId xmlns:p14="http://schemas.microsoft.com/office/powerpoint/2010/main" val="983382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9">
            <a:extLst>
              <a:ext uri="{FF2B5EF4-FFF2-40B4-BE49-F238E27FC236}">
                <a16:creationId xmlns:a16="http://schemas.microsoft.com/office/drawing/2014/main" id="{7E5E355B-6FA6-BF49-A37F-775AED372BE6}"/>
              </a:ext>
            </a:extLst>
          </p:cNvPr>
          <p:cNvPicPr>
            <a:picLocks noChangeAspect="1"/>
          </p:cNvPicPr>
          <p:nvPr/>
        </p:nvPicPr>
        <p:blipFill rotWithShape="1">
          <a:blip r:embed="rId2"/>
          <a:srcRect l="1998" t="3201" r="19869" b="4001"/>
          <a:stretch/>
        </p:blipFill>
        <p:spPr>
          <a:xfrm>
            <a:off x="190253" y="168132"/>
            <a:ext cx="8762017" cy="6504438"/>
          </a:xfrm>
          <a:prstGeom prst="rect">
            <a:avLst/>
          </a:prstGeom>
        </p:spPr>
      </p:pic>
      <p:sp>
        <p:nvSpPr>
          <p:cNvPr id="5" name="TextBox 4">
            <a:extLst>
              <a:ext uri="{FF2B5EF4-FFF2-40B4-BE49-F238E27FC236}">
                <a16:creationId xmlns:a16="http://schemas.microsoft.com/office/drawing/2014/main" id="{4BAB1B47-4DDE-104A-847A-263CC3470C06}"/>
              </a:ext>
            </a:extLst>
          </p:cNvPr>
          <p:cNvSpPr txBox="1"/>
          <p:nvPr/>
        </p:nvSpPr>
        <p:spPr>
          <a:xfrm>
            <a:off x="687939" y="2599392"/>
            <a:ext cx="8035728" cy="646331"/>
          </a:xfrm>
          <a:prstGeom prst="rect">
            <a:avLst/>
          </a:prstGeom>
          <a:noFill/>
        </p:spPr>
        <p:txBody>
          <a:bodyPr wrap="square" rtlCol="0">
            <a:spAutoFit/>
          </a:bodyPr>
          <a:lstStyle/>
          <a:p>
            <a:pPr algn="l" rtl="0"/>
            <a:r>
              <a:rPr lang="es" sz="3600" b="1" i="0" u="none" baseline="0">
                <a:solidFill>
                  <a:schemeClr val="bg1"/>
                </a:solidFill>
                <a:latin typeface="Arial" panose="020B0604020202020204" pitchFamily="34" charset="0"/>
                <a:ea typeface="Arial" panose="020B0604020202020204" pitchFamily="34" charset="0"/>
                <a:cs typeface="Arial" panose="020B0604020202020204" pitchFamily="34" charset="0"/>
              </a:rPr>
              <a:t>Cirugía de trasplante de riñón</a:t>
            </a:r>
          </a:p>
        </p:txBody>
      </p:sp>
      <p:cxnSp>
        <p:nvCxnSpPr>
          <p:cNvPr id="7" name="Straight Connector 6">
            <a:extLst>
              <a:ext uri="{FF2B5EF4-FFF2-40B4-BE49-F238E27FC236}">
                <a16:creationId xmlns:a16="http://schemas.microsoft.com/office/drawing/2014/main" id="{B747C655-2D43-7941-A7A8-AB57F7A71FDB}"/>
              </a:ext>
            </a:extLst>
          </p:cNvPr>
          <p:cNvCxnSpPr>
            <a:cxnSpLocks/>
          </p:cNvCxnSpPr>
          <p:nvPr/>
        </p:nvCxnSpPr>
        <p:spPr>
          <a:xfrm>
            <a:off x="802464" y="3448875"/>
            <a:ext cx="7530375"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8F5612DB-B0C7-9643-A4F5-5B879093D83A}"/>
              </a:ext>
            </a:extLst>
          </p:cNvPr>
          <p:cNvPicPr>
            <a:picLocks noChangeAspect="1"/>
          </p:cNvPicPr>
          <p:nvPr/>
        </p:nvPicPr>
        <p:blipFill>
          <a:blip r:embed="rId3"/>
          <a:stretch>
            <a:fillRect/>
          </a:stretch>
        </p:blipFill>
        <p:spPr>
          <a:xfrm>
            <a:off x="7389215" y="5708073"/>
            <a:ext cx="1334452" cy="807603"/>
          </a:xfrm>
          <a:prstGeom prst="rect">
            <a:avLst/>
          </a:prstGeom>
        </p:spPr>
      </p:pic>
    </p:spTree>
    <p:extLst>
      <p:ext uri="{BB962C8B-B14F-4D97-AF65-F5344CB8AC3E}">
        <p14:creationId xmlns:p14="http://schemas.microsoft.com/office/powerpoint/2010/main" val="577682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EDEABC-E9E7-5346-84B6-A9DC4DF4DC28}"/>
              </a:ext>
            </a:extLst>
          </p:cNvPr>
          <p:cNvSpPr/>
          <p:nvPr/>
        </p:nvSpPr>
        <p:spPr>
          <a:xfrm>
            <a:off x="174875" y="168089"/>
            <a:ext cx="8791703" cy="598393"/>
          </a:xfrm>
          <a:prstGeom prst="rect">
            <a:avLst/>
          </a:prstGeom>
          <a:gradFill>
            <a:gsLst>
              <a:gs pos="17000">
                <a:srgbClr val="1188AC"/>
              </a:gs>
              <a:gs pos="100000">
                <a:srgbClr val="27CFCA"/>
              </a:gs>
            </a:gsLst>
            <a:lin ang="16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a:p>
        </p:txBody>
      </p:sp>
      <p:sp>
        <p:nvSpPr>
          <p:cNvPr id="5" name="TextBox 4">
            <a:extLst>
              <a:ext uri="{FF2B5EF4-FFF2-40B4-BE49-F238E27FC236}">
                <a16:creationId xmlns:a16="http://schemas.microsoft.com/office/drawing/2014/main" id="{9B03B4F6-B359-314A-AFC0-CDEC8CED29BB}"/>
              </a:ext>
            </a:extLst>
          </p:cNvPr>
          <p:cNvSpPr txBox="1"/>
          <p:nvPr/>
        </p:nvSpPr>
        <p:spPr>
          <a:xfrm>
            <a:off x="376520" y="43986"/>
            <a:ext cx="6299946" cy="652871"/>
          </a:xfrm>
          <a:prstGeom prst="rect">
            <a:avLst/>
          </a:prstGeom>
          <a:noFill/>
        </p:spPr>
        <p:txBody>
          <a:bodyPr wrap="square" rtlCol="0" anchor="t">
            <a:spAutoFit/>
          </a:bodyPr>
          <a:lstStyle/>
          <a:p>
            <a:pPr algn="l" rtl="0">
              <a:lnSpc>
                <a:spcPts val="5060"/>
              </a:lnSpc>
            </a:pPr>
            <a:r>
              <a:rPr lang="es" sz="2400" b="1" i="0" u="none" cap="all" baseline="0">
                <a:solidFill>
                  <a:schemeClr val="bg1"/>
                </a:solidFill>
                <a:latin typeface="Arial" panose="020B0604020202020204" pitchFamily="34" charset="0"/>
                <a:ea typeface="Arial" panose="020B0604020202020204" pitchFamily="34" charset="0"/>
                <a:cs typeface="Arial" panose="020B0604020202020204" pitchFamily="34" charset="0"/>
              </a:rPr>
              <a:t>Acerca de nosotros</a:t>
            </a:r>
            <a:endParaRPr lang="es" sz="240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6E7A1EE1-3425-4649-B4AC-53ADB55F9D11}"/>
              </a:ext>
            </a:extLst>
          </p:cNvPr>
          <p:cNvSpPr/>
          <p:nvPr/>
        </p:nvSpPr>
        <p:spPr>
          <a:xfrm>
            <a:off x="468126" y="935405"/>
            <a:ext cx="8060732" cy="5699445"/>
          </a:xfrm>
          <a:prstGeom prst="rect">
            <a:avLst/>
          </a:prstGeom>
        </p:spPr>
        <p:txBody>
          <a:bodyPr wrap="square">
            <a:spAutoFit/>
          </a:bodyPr>
          <a:lstStyle/>
          <a:p>
            <a:pPr algn="l" rtl="0">
              <a:lnSpc>
                <a:spcPts val="1800"/>
              </a:lnSpc>
            </a:pPr>
            <a:r>
              <a:rPr lang="es" sz="1400" b="1" i="0" u="none" baseline="0" dirty="0">
                <a:latin typeface="Arial" panose="020B0604020202020204" pitchFamily="34" charset="0"/>
                <a:ea typeface="ＭＳ Ｐゴシック" pitchFamily="34" charset="-128"/>
                <a:cs typeface="Arial" panose="020B0604020202020204" pitchFamily="34" charset="0"/>
              </a:rPr>
              <a:t>Puesto en marcha en 1968, es el programa establecido más antiguo de Chicago. </a:t>
            </a:r>
            <a:r>
              <a:rPr lang="es" sz="1400" b="0" i="0" u="none" baseline="0" dirty="0">
                <a:latin typeface="Arial" panose="020B0604020202020204" pitchFamily="34" charset="0"/>
                <a:ea typeface="Arial" panose="020B0604020202020204" pitchFamily="34" charset="0"/>
                <a:cs typeface="Arial" panose="020B0604020202020204" pitchFamily="34" charset="0"/>
              </a:rPr>
              <a:t>UI Health se enfoca en brindarle acceso a atención avanzada a nuestra comunidad diversa, y somos uno de los líderes de Chicago en ofrecerles trasplantes de riñón a pacientes hispanos y afroamericanos.</a:t>
            </a:r>
          </a:p>
          <a:p>
            <a:pPr algn="l" rtl="0">
              <a:lnSpc>
                <a:spcPts val="900"/>
              </a:lnSpc>
            </a:pPr>
            <a:endParaRPr lang="es" sz="1400" dirty="0">
              <a:latin typeface="Arial" panose="020B0604020202020204" pitchFamily="34" charset="0"/>
              <a:cs typeface="Arial" panose="020B0604020202020204" pitchFamily="34" charset="0"/>
            </a:endParaRPr>
          </a:p>
          <a:p>
            <a:pPr algn="l" rtl="0">
              <a:lnSpc>
                <a:spcPts val="1800"/>
              </a:lnSpc>
            </a:pPr>
            <a:endParaRPr lang="es" sz="1400" dirty="0">
              <a:latin typeface="Arial" panose="020B0604020202020204" pitchFamily="34" charset="0"/>
              <a:cs typeface="Arial" panose="020B0604020202020204" pitchFamily="34" charset="0"/>
            </a:endParaRPr>
          </a:p>
          <a:p>
            <a:pPr algn="l" rtl="0">
              <a:lnSpc>
                <a:spcPts val="1800"/>
              </a:lnSpc>
            </a:pPr>
            <a:endParaRPr lang="es" sz="1400" dirty="0">
              <a:latin typeface="Arial" panose="020B0604020202020204" pitchFamily="34" charset="0"/>
              <a:cs typeface="Arial" panose="020B0604020202020204" pitchFamily="34" charset="0"/>
            </a:endParaRPr>
          </a:p>
          <a:p>
            <a:pPr algn="l" rtl="0">
              <a:lnSpc>
                <a:spcPts val="1800"/>
              </a:lnSpc>
            </a:pPr>
            <a:endParaRPr lang="es" sz="1400" dirty="0">
              <a:latin typeface="Arial" panose="020B0604020202020204" pitchFamily="34" charset="0"/>
              <a:cs typeface="Arial" panose="020B0604020202020204" pitchFamily="34" charset="0"/>
            </a:endParaRPr>
          </a:p>
          <a:p>
            <a:pPr algn="l" rtl="0">
              <a:lnSpc>
                <a:spcPts val="1800"/>
              </a:lnSpc>
            </a:pPr>
            <a:endParaRPr lang="es" sz="1400" dirty="0">
              <a:latin typeface="Arial" panose="020B0604020202020204" pitchFamily="34" charset="0"/>
              <a:cs typeface="Arial" panose="020B0604020202020204" pitchFamily="34" charset="0"/>
            </a:endParaRPr>
          </a:p>
          <a:p>
            <a:pPr algn="l" rtl="0">
              <a:lnSpc>
                <a:spcPts val="1800"/>
              </a:lnSpc>
            </a:pPr>
            <a:endParaRPr lang="es" sz="1400" dirty="0">
              <a:latin typeface="Arial" panose="020B0604020202020204" pitchFamily="34" charset="0"/>
              <a:cs typeface="Arial" panose="020B0604020202020204" pitchFamily="34" charset="0"/>
            </a:endParaRPr>
          </a:p>
          <a:p>
            <a:pPr algn="l" rtl="0">
              <a:lnSpc>
                <a:spcPts val="2200"/>
              </a:lnSpc>
            </a:pPr>
            <a:r>
              <a:rPr lang="es" sz="1400" b="0" i="0" u="none" baseline="0" dirty="0">
                <a:latin typeface="Arial" panose="020B0604020202020204" pitchFamily="34" charset="0"/>
                <a:ea typeface="Arial" panose="020B0604020202020204" pitchFamily="34" charset="0"/>
                <a:cs typeface="Arial" panose="020B0604020202020204" pitchFamily="34" charset="0"/>
              </a:rPr>
              <a:t> </a:t>
            </a:r>
          </a:p>
          <a:p>
            <a:pPr algn="l" rtl="0">
              <a:lnSpc>
                <a:spcPts val="1800"/>
              </a:lnSpc>
            </a:pPr>
            <a:r>
              <a:rPr lang="es" sz="1400" b="1" i="0" u="none" baseline="0" dirty="0">
                <a:latin typeface="Arial" panose="020B0604020202020204" pitchFamily="34" charset="0"/>
                <a:ea typeface="Arial" panose="020B0604020202020204" pitchFamily="34" charset="0"/>
                <a:cs typeface="Arial" panose="020B0604020202020204" pitchFamily="34" charset="0"/>
              </a:rPr>
              <a:t>El programa más amplio de Chicago</a:t>
            </a:r>
          </a:p>
          <a:p>
            <a:pPr marL="400050" lvl="1" indent="0" algn="l" rtl="0">
              <a:lnSpc>
                <a:spcPts val="1800"/>
              </a:lnSpc>
              <a:buNone/>
            </a:pPr>
            <a:r>
              <a:rPr lang="es" sz="1400" b="0" i="0" u="none" baseline="0" dirty="0">
                <a:latin typeface="Arial" panose="020B0604020202020204" pitchFamily="34" charset="0"/>
                <a:ea typeface="Arial" panose="020B0604020202020204" pitchFamily="34" charset="0"/>
                <a:cs typeface="Arial" panose="020B0604020202020204" pitchFamily="34" charset="0"/>
              </a:rPr>
              <a:t>El Programa de Trasplante de Riñón de UI Health es uno de los más amplios y experimentados de Chicago. </a:t>
            </a:r>
          </a:p>
          <a:p>
            <a:pPr marL="400050" lvl="1" algn="l" rtl="0">
              <a:lnSpc>
                <a:spcPts val="600"/>
              </a:lnSpc>
            </a:pPr>
            <a:endParaRPr lang="es" sz="1400" dirty="0">
              <a:solidFill>
                <a:prstClr val="black"/>
              </a:solidFill>
              <a:latin typeface="Arial" panose="020B0604020202020204" pitchFamily="34" charset="0"/>
              <a:cs typeface="Arial" panose="020B0604020202020204" pitchFamily="34" charset="0"/>
            </a:endParaRPr>
          </a:p>
          <a:p>
            <a:pPr algn="l" rtl="0">
              <a:lnSpc>
                <a:spcPts val="1800"/>
              </a:lnSpc>
            </a:pPr>
            <a:r>
              <a:rPr lang="es" sz="1400" b="1" i="0" u="none" baseline="0" dirty="0">
                <a:latin typeface="Arial" panose="020B0604020202020204" pitchFamily="34" charset="0"/>
                <a:ea typeface="Arial" panose="020B0604020202020204" pitchFamily="34" charset="0"/>
                <a:cs typeface="Arial" panose="020B0604020202020204" pitchFamily="34" charset="0"/>
              </a:rPr>
              <a:t>Equipo específico y dedicado de trasplante</a:t>
            </a:r>
          </a:p>
          <a:p>
            <a:pPr marL="400050" lvl="1" indent="0" algn="l" rtl="0">
              <a:lnSpc>
                <a:spcPts val="1800"/>
              </a:lnSpc>
              <a:buNone/>
            </a:pPr>
            <a:r>
              <a:rPr lang="es" sz="1400" b="0" i="0" u="none" baseline="0" dirty="0">
                <a:latin typeface="Arial" panose="020B0604020202020204" pitchFamily="34" charset="0"/>
                <a:ea typeface="Arial" panose="020B0604020202020204" pitchFamily="34" charset="0"/>
                <a:cs typeface="Arial" panose="020B0604020202020204" pitchFamily="34" charset="0"/>
              </a:rPr>
              <a:t>Nuestros equipos de expertos trabajan en colaboración estrecha con usted en cada etapa de su viaje, desde la atención </a:t>
            </a:r>
            <a:br>
              <a:rPr lang="es" sz="1400" dirty="0">
                <a:latin typeface="Arial" panose="020B0604020202020204" pitchFamily="34" charset="0"/>
                <a:cs typeface="Arial" panose="020B0604020202020204" pitchFamily="34" charset="0"/>
              </a:rPr>
            </a:br>
            <a:r>
              <a:rPr lang="es" sz="1400" b="0" i="0" u="none" baseline="0" dirty="0">
                <a:latin typeface="Arial" panose="020B0604020202020204" pitchFamily="34" charset="0"/>
                <a:ea typeface="Arial" panose="020B0604020202020204" pitchFamily="34" charset="0"/>
                <a:cs typeface="Arial" panose="020B0604020202020204" pitchFamily="34" charset="0"/>
              </a:rPr>
              <a:t>previa al trasplante hasta el control posquirúrgico. Tenemos el compromiso de brindarles a los pacientes y sus familias opciones de tratamiento personalizadas para obtener los mejores resultados quirúrgicos.</a:t>
            </a:r>
          </a:p>
          <a:p>
            <a:pPr marL="400050" lvl="1" indent="0" algn="l" rtl="0">
              <a:lnSpc>
                <a:spcPts val="600"/>
              </a:lnSpc>
              <a:buNone/>
            </a:pPr>
            <a:endParaRPr lang="es" sz="1400" dirty="0">
              <a:latin typeface="Arial" panose="020B0604020202020204" pitchFamily="34" charset="0"/>
              <a:cs typeface="Arial" panose="020B0604020202020204" pitchFamily="34" charset="0"/>
            </a:endParaRPr>
          </a:p>
          <a:p>
            <a:pPr algn="l" rtl="0">
              <a:lnSpc>
                <a:spcPts val="1800"/>
              </a:lnSpc>
            </a:pPr>
            <a:r>
              <a:rPr lang="es" sz="1400" b="1" i="0" u="none" baseline="0" dirty="0">
                <a:latin typeface="Arial" panose="020B0604020202020204" pitchFamily="34" charset="0"/>
                <a:ea typeface="ＭＳ Ｐゴシック" pitchFamily="34" charset="-128"/>
                <a:cs typeface="Arial" panose="020B0604020202020204" pitchFamily="34" charset="0"/>
              </a:rPr>
              <a:t>Mayor cantidad de opciones para la donación en vida en Chicago</a:t>
            </a:r>
          </a:p>
          <a:p>
            <a:pPr marL="400050" lvl="1" indent="0" algn="l" rtl="0">
              <a:lnSpc>
                <a:spcPts val="1800"/>
              </a:lnSpc>
              <a:buNone/>
            </a:pPr>
            <a:r>
              <a:rPr lang="es" sz="1400" b="0" i="0" u="none" baseline="0" dirty="0">
                <a:latin typeface="Arial" panose="020B0604020202020204" pitchFamily="34" charset="0"/>
                <a:ea typeface="Arial" panose="020B0604020202020204" pitchFamily="34" charset="0"/>
                <a:cs typeface="Arial" panose="020B0604020202020204" pitchFamily="34" charset="0"/>
              </a:rPr>
              <a:t>Nuestro programa les brinda atención a niños y a pacientes adultos, y tiene experiencia en una serie de procedimientos de trasplante:</a:t>
            </a:r>
          </a:p>
          <a:p>
            <a:pPr marL="400050" lvl="1" indent="0" algn="l" rtl="0">
              <a:lnSpc>
                <a:spcPts val="1800"/>
              </a:lnSpc>
              <a:buNone/>
            </a:pPr>
            <a:r>
              <a:rPr lang="es" sz="1200" b="1" i="0" u="none" baseline="0" dirty="0">
                <a:latin typeface="Arial" panose="020B0604020202020204" pitchFamily="34" charset="0"/>
                <a:ea typeface="Arial" panose="020B0604020202020204" pitchFamily="34" charset="0"/>
                <a:cs typeface="Arial" panose="020B0604020202020204" pitchFamily="34" charset="0"/>
              </a:rPr>
              <a:t>• Donante vivo</a:t>
            </a:r>
            <a:r>
              <a:rPr lang="es" sz="1200" b="0" i="0" u="none" baseline="0" dirty="0">
                <a:latin typeface="Arial" panose="020B0604020202020204" pitchFamily="34" charset="0"/>
                <a:ea typeface="Arial" panose="020B0604020202020204" pitchFamily="34" charset="0"/>
                <a:cs typeface="Arial" panose="020B0604020202020204" pitchFamily="34" charset="0"/>
              </a:rPr>
              <a:t> </a:t>
            </a:r>
            <a:r>
              <a:rPr lang="es" sz="1200" b="1" i="0" u="none" baseline="0" dirty="0">
                <a:solidFill>
                  <a:prstClr val="black"/>
                </a:solidFill>
                <a:latin typeface="Arial" panose="020B0604020202020204" pitchFamily="34" charset="0"/>
                <a:ea typeface="Arial" panose="020B0604020202020204" pitchFamily="34" charset="0"/>
                <a:cs typeface="Arial" panose="020B0604020202020204" pitchFamily="34" charset="0"/>
              </a:rPr>
              <a:t>• P</a:t>
            </a:r>
            <a:r>
              <a:rPr lang="es" sz="1200" b="1" i="0" u="none" baseline="0" dirty="0">
                <a:latin typeface="Arial" panose="020B0604020202020204" pitchFamily="34" charset="0"/>
                <a:ea typeface="Arial" panose="020B0604020202020204" pitchFamily="34" charset="0"/>
                <a:cs typeface="Arial" panose="020B0604020202020204" pitchFamily="34" charset="0"/>
              </a:rPr>
              <a:t>acientes de alto riesgo</a:t>
            </a:r>
            <a:r>
              <a:rPr lang="es" sz="1200" b="0" i="0" u="none" baseline="0" dirty="0">
                <a:latin typeface="Arial" panose="020B0604020202020204" pitchFamily="34" charset="0"/>
                <a:ea typeface="Arial" panose="020B0604020202020204" pitchFamily="34" charset="0"/>
                <a:cs typeface="Arial" panose="020B0604020202020204" pitchFamily="34" charset="0"/>
              </a:rPr>
              <a:t> </a:t>
            </a:r>
            <a:r>
              <a:rPr lang="es" sz="1200" b="1" i="0" u="none" spc="-40" baseline="0" dirty="0">
                <a:latin typeface="Arial" panose="020B0604020202020204" pitchFamily="34" charset="0"/>
                <a:ea typeface="Arial" panose="020B0604020202020204" pitchFamily="34" charset="0"/>
                <a:cs typeface="Arial" panose="020B0604020202020204" pitchFamily="34" charset="0"/>
              </a:rPr>
              <a:t>• Pacientes de “</a:t>
            </a:r>
            <a:r>
              <a:rPr lang="es" sz="1200" b="1" i="0" u="none" spc="-30" baseline="0" dirty="0">
                <a:latin typeface="Arial" panose="020B0604020202020204" pitchFamily="34" charset="0"/>
                <a:ea typeface="Arial" panose="020B0604020202020204" pitchFamily="34" charset="0"/>
                <a:cs typeface="Arial" panose="020B0604020202020204" pitchFamily="34" charset="0"/>
              </a:rPr>
              <a:t>intercambio de riñón” incompatibles con el tipo de sangre del </a:t>
            </a:r>
            <a:r>
              <a:rPr lang="es" sz="1200" b="1" i="0" u="none" baseline="0" dirty="0">
                <a:latin typeface="Arial" panose="020B0604020202020204" pitchFamily="34" charset="0"/>
                <a:ea typeface="Arial" panose="020B0604020202020204" pitchFamily="34" charset="0"/>
                <a:cs typeface="Arial" panose="020B0604020202020204" pitchFamily="34" charset="0"/>
              </a:rPr>
              <a:t>donante</a:t>
            </a:r>
            <a:r>
              <a:rPr lang="es" sz="1200" b="1" i="0" u="none" spc="-40" baseline="0" dirty="0">
                <a:latin typeface="Arial" panose="020B0604020202020204" pitchFamily="34" charset="0"/>
                <a:ea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487744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EDEABC-E9E7-5346-84B6-A9DC4DF4DC28}"/>
              </a:ext>
            </a:extLst>
          </p:cNvPr>
          <p:cNvSpPr/>
          <p:nvPr/>
        </p:nvSpPr>
        <p:spPr>
          <a:xfrm>
            <a:off x="174875" y="168089"/>
            <a:ext cx="8791703" cy="598393"/>
          </a:xfrm>
          <a:prstGeom prst="rect">
            <a:avLst/>
          </a:prstGeom>
          <a:gradFill>
            <a:gsLst>
              <a:gs pos="17000">
                <a:srgbClr val="1188AC"/>
              </a:gs>
              <a:gs pos="100000">
                <a:srgbClr val="27CFCA"/>
              </a:gs>
            </a:gsLst>
            <a:lin ang="16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a:p>
        </p:txBody>
      </p:sp>
      <p:sp>
        <p:nvSpPr>
          <p:cNvPr id="5" name="TextBox 4">
            <a:extLst>
              <a:ext uri="{FF2B5EF4-FFF2-40B4-BE49-F238E27FC236}">
                <a16:creationId xmlns:a16="http://schemas.microsoft.com/office/drawing/2014/main" id="{9B03B4F6-B359-314A-AFC0-CDEC8CED29BB}"/>
              </a:ext>
            </a:extLst>
          </p:cNvPr>
          <p:cNvSpPr txBox="1"/>
          <p:nvPr/>
        </p:nvSpPr>
        <p:spPr>
          <a:xfrm>
            <a:off x="376519" y="43986"/>
            <a:ext cx="7803751" cy="652871"/>
          </a:xfrm>
          <a:prstGeom prst="rect">
            <a:avLst/>
          </a:prstGeom>
          <a:noFill/>
        </p:spPr>
        <p:txBody>
          <a:bodyPr wrap="square" rtlCol="0" anchor="t">
            <a:spAutoFit/>
          </a:bodyPr>
          <a:lstStyle/>
          <a:p>
            <a:pPr algn="l" rtl="0">
              <a:lnSpc>
                <a:spcPts val="5060"/>
              </a:lnSpc>
            </a:pPr>
            <a:r>
              <a:rPr lang="es" sz="2400" b="1" i="0" u="none" cap="all" baseline="0">
                <a:solidFill>
                  <a:schemeClr val="bg1"/>
                </a:solidFill>
                <a:latin typeface="Arial" panose="020B0604020202020204" pitchFamily="34" charset="0"/>
                <a:ea typeface="Arial" panose="020B0604020202020204" pitchFamily="34" charset="0"/>
                <a:cs typeface="Arial" panose="020B0604020202020204" pitchFamily="34" charset="0"/>
              </a:rPr>
              <a:t>OPCIONES DE TRASPLANTE DE RIÑÓN </a:t>
            </a:r>
          </a:p>
        </p:txBody>
      </p:sp>
      <p:sp>
        <p:nvSpPr>
          <p:cNvPr id="3" name="Rectangle 2">
            <a:extLst>
              <a:ext uri="{FF2B5EF4-FFF2-40B4-BE49-F238E27FC236}">
                <a16:creationId xmlns:a16="http://schemas.microsoft.com/office/drawing/2014/main" id="{B5F838A8-EB86-7043-ABB8-910522C0D6C0}"/>
              </a:ext>
            </a:extLst>
          </p:cNvPr>
          <p:cNvSpPr/>
          <p:nvPr/>
        </p:nvSpPr>
        <p:spPr>
          <a:xfrm>
            <a:off x="563388" y="1140724"/>
            <a:ext cx="8220394" cy="5924699"/>
          </a:xfrm>
          <a:prstGeom prst="rect">
            <a:avLst/>
          </a:prstGeom>
        </p:spPr>
        <p:txBody>
          <a:bodyPr wrap="square">
            <a:spAutoFit/>
          </a:bodyPr>
          <a:lstStyle/>
          <a:p>
            <a:pPr lvl="0" algn="l" rtl="0"/>
            <a:r>
              <a:rPr lang="es" sz="2000" b="1" i="0" u="none" baseline="0" dirty="0">
                <a:solidFill>
                  <a:srgbClr val="038F9C"/>
                </a:solidFill>
                <a:latin typeface="Arial Black" panose="020B0604020202020204" pitchFamily="34" charset="0"/>
                <a:ea typeface="Arial Black" panose="020B0604020202020204" pitchFamily="34" charset="0"/>
                <a:cs typeface="Arial Black" panose="020B0604020202020204" pitchFamily="34" charset="0"/>
              </a:rPr>
              <a:t>Donante vivo emparentado </a:t>
            </a:r>
            <a:r>
              <a:rPr lang="es" sz="2000" b="0" i="0" u="none" baseline="0" dirty="0">
                <a:solidFill>
                  <a:schemeClr val="tx1">
                    <a:lumMod val="95000"/>
                    <a:lumOff val="5000"/>
                  </a:schemeClr>
                </a:solidFill>
                <a:latin typeface="Arial" panose="020B0604020202020204" pitchFamily="34" charset="0"/>
                <a:ea typeface="Arial" panose="020B0604020202020204" pitchFamily="34" charset="0"/>
                <a:cs typeface="Arial" panose="020B0604020202020204" pitchFamily="34" charset="0"/>
              </a:rPr>
              <a:t>Hace referencia a un donante vivo que </a:t>
            </a:r>
            <a:br>
              <a:rPr lang="es" sz="2000" dirty="0">
                <a:solidFill>
                  <a:schemeClr val="tx1">
                    <a:lumMod val="95000"/>
                    <a:lumOff val="5000"/>
                  </a:schemeClr>
                </a:solidFill>
                <a:latin typeface="Arial" panose="020B0604020202020204" pitchFamily="34" charset="0"/>
                <a:cs typeface="Arial" panose="020B0604020202020204" pitchFamily="34" charset="0"/>
              </a:rPr>
            </a:br>
            <a:r>
              <a:rPr lang="es" sz="2000" b="0" i="0" u="none" baseline="0" dirty="0">
                <a:solidFill>
                  <a:schemeClr val="tx1">
                    <a:lumMod val="95000"/>
                    <a:lumOff val="5000"/>
                  </a:schemeClr>
                </a:solidFill>
                <a:latin typeface="Arial" panose="020B0604020202020204" pitchFamily="34" charset="0"/>
                <a:ea typeface="Arial" panose="020B0604020202020204" pitchFamily="34" charset="0"/>
                <a:cs typeface="Arial" panose="020B0604020202020204" pitchFamily="34" charset="0"/>
              </a:rPr>
              <a:t>es familiar consanguíneo sano de la persona que espera el trasplante. </a:t>
            </a:r>
            <a:br>
              <a:rPr lang="es" sz="2000" dirty="0">
                <a:solidFill>
                  <a:schemeClr val="tx1">
                    <a:lumMod val="95000"/>
                    <a:lumOff val="5000"/>
                  </a:schemeClr>
                </a:solidFill>
                <a:latin typeface="Arial" panose="020B0604020202020204" pitchFamily="34" charset="0"/>
                <a:cs typeface="Arial" panose="020B0604020202020204" pitchFamily="34" charset="0"/>
              </a:rPr>
            </a:br>
            <a:r>
              <a:rPr lang="es" sz="2000" b="0" i="0" u="none" baseline="0" dirty="0">
                <a:solidFill>
                  <a:schemeClr val="tx1">
                    <a:lumMod val="95000"/>
                    <a:lumOff val="5000"/>
                  </a:schemeClr>
                </a:solidFill>
                <a:latin typeface="Arial" panose="020B0604020202020204" pitchFamily="34" charset="0"/>
                <a:ea typeface="Arial" panose="020B0604020202020204" pitchFamily="34" charset="0"/>
                <a:cs typeface="Arial" panose="020B0604020202020204" pitchFamily="34" charset="0"/>
              </a:rPr>
              <a:t>Puede ser un hermano, padre, hijo, tía, tío, primo, </a:t>
            </a:r>
            <a:br>
              <a:rPr lang="es" sz="2000" dirty="0">
                <a:solidFill>
                  <a:schemeClr val="tx1">
                    <a:lumMod val="95000"/>
                    <a:lumOff val="5000"/>
                  </a:schemeClr>
                </a:solidFill>
                <a:latin typeface="Arial" panose="020B0604020202020204" pitchFamily="34" charset="0"/>
                <a:cs typeface="Arial" panose="020B0604020202020204" pitchFamily="34" charset="0"/>
              </a:rPr>
            </a:br>
            <a:r>
              <a:rPr lang="es" sz="2000" b="0" i="0" u="none" baseline="0" dirty="0">
                <a:solidFill>
                  <a:schemeClr val="tx1">
                    <a:lumMod val="95000"/>
                    <a:lumOff val="5000"/>
                  </a:schemeClr>
                </a:solidFill>
                <a:latin typeface="Arial" panose="020B0604020202020204" pitchFamily="34" charset="0"/>
                <a:ea typeface="Arial" panose="020B0604020202020204" pitchFamily="34" charset="0"/>
                <a:cs typeface="Arial" panose="020B0604020202020204" pitchFamily="34" charset="0"/>
              </a:rPr>
              <a:t>entre otros.</a:t>
            </a:r>
          </a:p>
          <a:p>
            <a:pPr lvl="0" algn="l" rtl="0"/>
            <a:endParaRPr lang="es" sz="1400" dirty="0">
              <a:solidFill>
                <a:schemeClr val="tx1">
                  <a:lumMod val="95000"/>
                  <a:lumOff val="5000"/>
                </a:schemeClr>
              </a:solidFill>
              <a:latin typeface="Arial" panose="020B0604020202020204" pitchFamily="34" charset="0"/>
              <a:cs typeface="Arial" panose="020B0604020202020204" pitchFamily="34" charset="0"/>
            </a:endParaRPr>
          </a:p>
          <a:p>
            <a:pPr lvl="0" algn="l" rtl="0"/>
            <a:r>
              <a:rPr lang="es" sz="2000" b="1" i="0" u="none" baseline="0" dirty="0">
                <a:solidFill>
                  <a:srgbClr val="038F9C"/>
                </a:solidFill>
                <a:latin typeface="Arial Black" panose="020B0604020202020204" pitchFamily="34" charset="0"/>
                <a:ea typeface="Arial Black" panose="020B0604020202020204" pitchFamily="34" charset="0"/>
                <a:cs typeface="Arial Black" panose="020B0604020202020204" pitchFamily="34" charset="0"/>
              </a:rPr>
              <a:t>Donante vivo no emparentado </a:t>
            </a:r>
            <a:r>
              <a:rPr lang="es" sz="2000" b="0" i="0" u="none" baseline="0" dirty="0">
                <a:solidFill>
                  <a:schemeClr val="tx1">
                    <a:lumMod val="95000"/>
                    <a:lumOff val="5000"/>
                  </a:schemeClr>
                </a:solidFill>
                <a:latin typeface="Arial" panose="020B0604020202020204" pitchFamily="34" charset="0"/>
                <a:ea typeface="Arial" panose="020B0604020202020204" pitchFamily="34" charset="0"/>
                <a:cs typeface="Arial" panose="020B0604020202020204" pitchFamily="34" charset="0"/>
              </a:rPr>
              <a:t>Hace referencia a una persona sana que es cercana a nivel emocional, pero no tiene parentesco consanguíneo con la persona que espera el trasplante. Incluye al cónyuge, los parientes políticos y los amigos cercanos. Un donante vivo no emparentado también puede incluir </a:t>
            </a:r>
            <a:br>
              <a:rPr lang="es" sz="2000" dirty="0">
                <a:solidFill>
                  <a:schemeClr val="tx1">
                    <a:lumMod val="95000"/>
                    <a:lumOff val="5000"/>
                  </a:schemeClr>
                </a:solidFill>
                <a:latin typeface="Arial" panose="020B0604020202020204" pitchFamily="34" charset="0"/>
                <a:cs typeface="Arial" panose="020B0604020202020204" pitchFamily="34" charset="0"/>
              </a:rPr>
            </a:br>
            <a:r>
              <a:rPr lang="es" sz="2000" b="0" i="0" u="none" baseline="0" dirty="0">
                <a:solidFill>
                  <a:schemeClr val="tx1">
                    <a:lumMod val="95000"/>
                    <a:lumOff val="5000"/>
                  </a:schemeClr>
                </a:solidFill>
                <a:latin typeface="Arial" panose="020B0604020202020204" pitchFamily="34" charset="0"/>
                <a:ea typeface="Arial" panose="020B0604020202020204" pitchFamily="34" charset="0"/>
                <a:cs typeface="Arial" panose="020B0604020202020204" pitchFamily="34" charset="0"/>
              </a:rPr>
              <a:t>un donante altruista o alguien involucrado en una </a:t>
            </a:r>
            <a:br>
              <a:rPr lang="es" sz="2000" dirty="0">
                <a:solidFill>
                  <a:schemeClr val="tx1">
                    <a:lumMod val="95000"/>
                    <a:lumOff val="5000"/>
                  </a:schemeClr>
                </a:solidFill>
                <a:latin typeface="Arial" panose="020B0604020202020204" pitchFamily="34" charset="0"/>
                <a:cs typeface="Arial" panose="020B0604020202020204" pitchFamily="34" charset="0"/>
              </a:rPr>
            </a:br>
            <a:r>
              <a:rPr lang="es" sz="2000" b="0" i="0" u="none" baseline="0" dirty="0">
                <a:solidFill>
                  <a:schemeClr val="tx1">
                    <a:lumMod val="95000"/>
                    <a:lumOff val="5000"/>
                  </a:schemeClr>
                </a:solidFill>
                <a:latin typeface="Arial" panose="020B0604020202020204" pitchFamily="34" charset="0"/>
                <a:ea typeface="Arial" panose="020B0604020202020204" pitchFamily="34" charset="0"/>
                <a:cs typeface="Arial" panose="020B0604020202020204" pitchFamily="34" charset="0"/>
              </a:rPr>
              <a:t>donación emparejada de hígado o cadena de donantes.</a:t>
            </a:r>
          </a:p>
          <a:p>
            <a:pPr lvl="0" algn="l" rtl="0"/>
            <a:endParaRPr lang="es" sz="1400" dirty="0">
              <a:solidFill>
                <a:schemeClr val="tx1">
                  <a:lumMod val="95000"/>
                  <a:lumOff val="5000"/>
                </a:schemeClr>
              </a:solidFill>
              <a:latin typeface="Arial" panose="020B0604020202020204" pitchFamily="34" charset="0"/>
              <a:cs typeface="Arial" panose="020B0604020202020204" pitchFamily="34" charset="0"/>
            </a:endParaRPr>
          </a:p>
          <a:p>
            <a:pPr lvl="0" algn="l" rtl="0"/>
            <a:r>
              <a:rPr lang="es" sz="2000" b="1" i="0" u="none" baseline="0" dirty="0">
                <a:solidFill>
                  <a:srgbClr val="038F9C"/>
                </a:solidFill>
                <a:latin typeface="Arial Black" panose="020B0604020202020204" pitchFamily="34" charset="0"/>
                <a:ea typeface="Arial Black" panose="020B0604020202020204" pitchFamily="34" charset="0"/>
                <a:cs typeface="Arial Black" panose="020B0604020202020204" pitchFamily="34" charset="0"/>
              </a:rPr>
              <a:t>Trasplante de riñón de donante fallecido </a:t>
            </a:r>
            <a:r>
              <a:rPr lang="es" sz="2000" b="0" i="0" u="none" baseline="0" dirty="0">
                <a:solidFill>
                  <a:schemeClr val="tx1">
                    <a:lumMod val="95000"/>
                    <a:lumOff val="5000"/>
                  </a:schemeClr>
                </a:solidFill>
                <a:latin typeface="Arial" panose="020B0604020202020204" pitchFamily="34" charset="0"/>
                <a:ea typeface="Arial" panose="020B0604020202020204" pitchFamily="34" charset="0"/>
                <a:cs typeface="Arial" panose="020B0604020202020204" pitchFamily="34" charset="0"/>
              </a:rPr>
              <a:t>Los pacientes con enfermedad renal avanzada, que no tienen la opción de un </a:t>
            </a:r>
            <a:r>
              <a:rPr lang="es" sz="2000" b="0" i="0" u="none" spc="-20" baseline="0" dirty="0">
                <a:solidFill>
                  <a:schemeClr val="tx1">
                    <a:lumMod val="95000"/>
                    <a:lumOff val="5000"/>
                  </a:schemeClr>
                </a:solidFill>
                <a:latin typeface="Arial" panose="020B0604020202020204" pitchFamily="34" charset="0"/>
                <a:ea typeface="Arial" panose="020B0604020202020204" pitchFamily="34" charset="0"/>
                <a:cs typeface="Arial" panose="020B0604020202020204" pitchFamily="34" charset="0"/>
              </a:rPr>
              <a:t>trasplante de donante vivo, se incorporan a la lista de espera para recibir un riñón de donante fallecido.</a:t>
            </a:r>
          </a:p>
          <a:p>
            <a:pPr lvl="0" algn="l" rtl="0"/>
            <a:endParaRPr lang="es" sz="2200" dirty="0">
              <a:solidFill>
                <a:schemeClr val="tx1">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1717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EDEABC-E9E7-5346-84B6-A9DC4DF4DC28}"/>
              </a:ext>
            </a:extLst>
          </p:cNvPr>
          <p:cNvSpPr/>
          <p:nvPr/>
        </p:nvSpPr>
        <p:spPr>
          <a:xfrm>
            <a:off x="174875" y="168089"/>
            <a:ext cx="8791703" cy="598393"/>
          </a:xfrm>
          <a:prstGeom prst="rect">
            <a:avLst/>
          </a:prstGeom>
          <a:gradFill>
            <a:gsLst>
              <a:gs pos="17000">
                <a:srgbClr val="1188AC"/>
              </a:gs>
              <a:gs pos="100000">
                <a:srgbClr val="27CFCA"/>
              </a:gs>
            </a:gsLst>
            <a:lin ang="16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a:p>
        </p:txBody>
      </p:sp>
      <p:sp>
        <p:nvSpPr>
          <p:cNvPr id="5" name="TextBox 4">
            <a:extLst>
              <a:ext uri="{FF2B5EF4-FFF2-40B4-BE49-F238E27FC236}">
                <a16:creationId xmlns:a16="http://schemas.microsoft.com/office/drawing/2014/main" id="{9B03B4F6-B359-314A-AFC0-CDEC8CED29BB}"/>
              </a:ext>
            </a:extLst>
          </p:cNvPr>
          <p:cNvSpPr txBox="1"/>
          <p:nvPr/>
        </p:nvSpPr>
        <p:spPr>
          <a:xfrm>
            <a:off x="376519" y="43986"/>
            <a:ext cx="7803751" cy="652871"/>
          </a:xfrm>
          <a:prstGeom prst="rect">
            <a:avLst/>
          </a:prstGeom>
          <a:noFill/>
        </p:spPr>
        <p:txBody>
          <a:bodyPr wrap="square" rtlCol="0" anchor="t">
            <a:spAutoFit/>
          </a:bodyPr>
          <a:lstStyle/>
          <a:p>
            <a:pPr algn="l" rtl="0">
              <a:lnSpc>
                <a:spcPts val="5060"/>
              </a:lnSpc>
            </a:pPr>
            <a:r>
              <a:rPr lang="es" sz="2400" b="1" i="0" u="none" cap="all" baseline="0">
                <a:solidFill>
                  <a:schemeClr val="bg1"/>
                </a:solidFill>
                <a:latin typeface="Arial" panose="020B0604020202020204" pitchFamily="34" charset="0"/>
                <a:ea typeface="Arial" panose="020B0604020202020204" pitchFamily="34" charset="0"/>
                <a:cs typeface="Arial" panose="020B0604020202020204" pitchFamily="34" charset="0"/>
              </a:rPr>
              <a:t>OPCIONES DE TRASPLANTE DE RIÑÓN </a:t>
            </a:r>
          </a:p>
        </p:txBody>
      </p:sp>
      <p:sp>
        <p:nvSpPr>
          <p:cNvPr id="3" name="Rectangle 2">
            <a:extLst>
              <a:ext uri="{FF2B5EF4-FFF2-40B4-BE49-F238E27FC236}">
                <a16:creationId xmlns:a16="http://schemas.microsoft.com/office/drawing/2014/main" id="{B5F838A8-EB86-7043-ABB8-910522C0D6C0}"/>
              </a:ext>
            </a:extLst>
          </p:cNvPr>
          <p:cNvSpPr/>
          <p:nvPr/>
        </p:nvSpPr>
        <p:spPr>
          <a:xfrm>
            <a:off x="563388" y="1140724"/>
            <a:ext cx="8220394" cy="4708981"/>
          </a:xfrm>
          <a:prstGeom prst="rect">
            <a:avLst/>
          </a:prstGeom>
        </p:spPr>
        <p:txBody>
          <a:bodyPr wrap="square">
            <a:spAutoFit/>
          </a:bodyPr>
          <a:lstStyle/>
          <a:p>
            <a:pPr algn="l" rtl="0"/>
            <a:r>
              <a:rPr lang="es" sz="2000" b="1" i="0" u="none" baseline="0">
                <a:solidFill>
                  <a:srgbClr val="038F9C"/>
                </a:solidFill>
                <a:latin typeface="Arial Black" panose="020B0604020202020204" pitchFamily="34" charset="0"/>
                <a:ea typeface="Arial Black" panose="020B0604020202020204" pitchFamily="34" charset="0"/>
                <a:cs typeface="Arial Black" panose="020B0604020202020204" pitchFamily="34" charset="0"/>
              </a:rPr>
              <a:t>Trasplante de riñón robótico para pacientes con sobrepeso u obesidad </a:t>
            </a:r>
            <a:r>
              <a:rPr lang="es" sz="2000" b="0" i="0" u="none" baseline="0">
                <a:solidFill>
                  <a:schemeClr val="tx1">
                    <a:lumMod val="95000"/>
                    <a:lumOff val="5000"/>
                  </a:schemeClr>
                </a:solidFill>
                <a:latin typeface="Arial" panose="020B0604020202020204" pitchFamily="34" charset="0"/>
                <a:ea typeface="Arial" panose="020B0604020202020204" pitchFamily="34" charset="0"/>
                <a:cs typeface="Arial" panose="020B0604020202020204" pitchFamily="34" charset="0"/>
              </a:rPr>
              <a:t>Con la ayuda de técnicas quirúrgicas asistidas por robot, les hemos estado proporcionando trasplantes de riñón a pacientes con obesidad moderada que pueden no ser elegibles para trasplante en otros centros médicos.</a:t>
            </a:r>
          </a:p>
          <a:p>
            <a:pPr lvl="0" algn="l" rtl="0"/>
            <a:endParaRPr lang="es" sz="2000">
              <a:solidFill>
                <a:schemeClr val="tx1">
                  <a:lumMod val="95000"/>
                  <a:lumOff val="5000"/>
                </a:schemeClr>
              </a:solidFill>
              <a:latin typeface="Arial" panose="020B0604020202020204" pitchFamily="34" charset="0"/>
              <a:cs typeface="Arial" panose="020B0604020202020204" pitchFamily="34" charset="0"/>
            </a:endParaRPr>
          </a:p>
          <a:p>
            <a:pPr algn="l" rtl="0"/>
            <a:r>
              <a:rPr lang="es" sz="2000" b="1" i="0" u="none" baseline="0">
                <a:solidFill>
                  <a:srgbClr val="038F9C"/>
                </a:solidFill>
                <a:latin typeface="Arial Black" panose="020B0604020202020204" pitchFamily="34" charset="0"/>
                <a:ea typeface="Arial Black" panose="020B0604020202020204" pitchFamily="34" charset="0"/>
                <a:cs typeface="Arial Black" panose="020B0604020202020204" pitchFamily="34" charset="0"/>
              </a:rPr>
              <a:t>Prueba cruzada de tipificación ABO incompatible/positiva </a:t>
            </a:r>
            <a:r>
              <a:rPr lang="es" sz="2000" b="0" i="0" u="none" baseline="0">
                <a:solidFill>
                  <a:schemeClr val="tx1">
                    <a:lumMod val="95000"/>
                    <a:lumOff val="5000"/>
                  </a:schemeClr>
                </a:solidFill>
                <a:latin typeface="Arial" panose="020B0604020202020204" pitchFamily="34" charset="0"/>
                <a:ea typeface="Arial" panose="020B0604020202020204" pitchFamily="34" charset="0"/>
                <a:cs typeface="Arial" panose="020B0604020202020204" pitchFamily="34" charset="0"/>
              </a:rPr>
              <a:t>Cuando un paciente tiene anticuerpos altos o un donante con un tipo de sangre incompatible, hemos logrado encontrar formas de trasplantar ambos tipos.</a:t>
            </a:r>
          </a:p>
          <a:p>
            <a:pPr lvl="0" algn="l" rtl="0"/>
            <a:endParaRPr lang="es" sz="2000">
              <a:solidFill>
                <a:schemeClr val="tx1">
                  <a:lumMod val="95000"/>
                  <a:lumOff val="5000"/>
                </a:schemeClr>
              </a:solidFill>
              <a:latin typeface="Arial" panose="020B0604020202020204" pitchFamily="34" charset="0"/>
              <a:cs typeface="Arial" panose="020B0604020202020204" pitchFamily="34" charset="0"/>
            </a:endParaRPr>
          </a:p>
          <a:p>
            <a:pPr algn="l" rtl="0"/>
            <a:r>
              <a:rPr lang="es" sz="2000" b="1" i="0" u="none" baseline="0">
                <a:solidFill>
                  <a:srgbClr val="038F9C"/>
                </a:solidFill>
                <a:latin typeface="Arial Black" panose="020B0604020202020204" pitchFamily="34" charset="0"/>
                <a:ea typeface="Arial Black" panose="020B0604020202020204" pitchFamily="34" charset="0"/>
                <a:cs typeface="Arial Black" panose="020B0604020202020204" pitchFamily="34" charset="0"/>
              </a:rPr>
              <a:t>Intercambio de donantes emparejados </a:t>
            </a:r>
            <a:r>
              <a:rPr lang="es" sz="2000" b="0" i="0" u="none" baseline="0">
                <a:solidFill>
                  <a:schemeClr val="tx1">
                    <a:lumMod val="95000"/>
                    <a:lumOff val="5000"/>
                  </a:schemeClr>
                </a:solidFill>
                <a:latin typeface="Arial" panose="020B0604020202020204" pitchFamily="34" charset="0"/>
                <a:ea typeface="Arial" panose="020B0604020202020204" pitchFamily="34" charset="0"/>
                <a:cs typeface="Arial" panose="020B0604020202020204" pitchFamily="34" charset="0"/>
              </a:rPr>
              <a:t>También nos enorgullece ofrecerles intercambio de riñón emparejado a pacientes con incompatibilidades del tipo de sangre del donante.</a:t>
            </a:r>
          </a:p>
          <a:p>
            <a:pPr lvl="0" algn="l" rtl="0"/>
            <a:endParaRPr lang="es" sz="2000">
              <a:solidFill>
                <a:schemeClr val="tx1">
                  <a:lumMod val="95000"/>
                  <a:lumOff val="5000"/>
                </a:schemeClr>
              </a:solidFill>
              <a:latin typeface="Arial" panose="020B0604020202020204" pitchFamily="34" charset="0"/>
              <a:cs typeface="Arial" panose="020B0604020202020204" pitchFamily="34" charset="0"/>
            </a:endParaRPr>
          </a:p>
          <a:p>
            <a:pPr algn="l" rtl="0"/>
            <a:r>
              <a:rPr lang="es" sz="2000" b="1" i="0" u="none" baseline="0">
                <a:solidFill>
                  <a:srgbClr val="038F9C"/>
                </a:solidFill>
                <a:latin typeface="Arial Black" panose="020B0604020202020204" pitchFamily="34" charset="0"/>
                <a:ea typeface="Arial Black" panose="020B0604020202020204" pitchFamily="34" charset="0"/>
                <a:cs typeface="Arial Black" panose="020B0604020202020204" pitchFamily="34" charset="0"/>
              </a:rPr>
              <a:t>Trasplante de riñón pediátrico </a:t>
            </a:r>
            <a:r>
              <a:rPr lang="es" sz="2000" b="0" i="0" u="none" baseline="0">
                <a:solidFill>
                  <a:schemeClr val="tx1">
                    <a:lumMod val="95000"/>
                    <a:lumOff val="5000"/>
                  </a:schemeClr>
                </a:solidFill>
                <a:latin typeface="Arial" panose="020B0604020202020204" pitchFamily="34" charset="0"/>
                <a:ea typeface="Arial" panose="020B0604020202020204" pitchFamily="34" charset="0"/>
                <a:cs typeface="Arial" panose="020B0604020202020204" pitchFamily="34" charset="0"/>
              </a:rPr>
              <a:t>Durante los últimos 40 años, el equipo ha tratado con éxito a un gran número de niños con insuficiencia renal. </a:t>
            </a:r>
          </a:p>
        </p:txBody>
      </p:sp>
    </p:spTree>
    <p:extLst>
      <p:ext uri="{BB962C8B-B14F-4D97-AF65-F5344CB8AC3E}">
        <p14:creationId xmlns:p14="http://schemas.microsoft.com/office/powerpoint/2010/main" val="3153218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EDEABC-E9E7-5346-84B6-A9DC4DF4DC28}"/>
              </a:ext>
            </a:extLst>
          </p:cNvPr>
          <p:cNvSpPr/>
          <p:nvPr/>
        </p:nvSpPr>
        <p:spPr>
          <a:xfrm>
            <a:off x="174875" y="168089"/>
            <a:ext cx="8791703" cy="598393"/>
          </a:xfrm>
          <a:prstGeom prst="rect">
            <a:avLst/>
          </a:prstGeom>
          <a:gradFill>
            <a:gsLst>
              <a:gs pos="17000">
                <a:srgbClr val="1188AC"/>
              </a:gs>
              <a:gs pos="100000">
                <a:srgbClr val="27CFCA"/>
              </a:gs>
            </a:gsLst>
            <a:lin ang="16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a:p>
        </p:txBody>
      </p:sp>
      <p:sp>
        <p:nvSpPr>
          <p:cNvPr id="5" name="TextBox 4">
            <a:extLst>
              <a:ext uri="{FF2B5EF4-FFF2-40B4-BE49-F238E27FC236}">
                <a16:creationId xmlns:a16="http://schemas.microsoft.com/office/drawing/2014/main" id="{9B03B4F6-B359-314A-AFC0-CDEC8CED29BB}"/>
              </a:ext>
            </a:extLst>
          </p:cNvPr>
          <p:cNvSpPr txBox="1"/>
          <p:nvPr/>
        </p:nvSpPr>
        <p:spPr>
          <a:xfrm>
            <a:off x="376519" y="43986"/>
            <a:ext cx="7803751" cy="652871"/>
          </a:xfrm>
          <a:prstGeom prst="rect">
            <a:avLst/>
          </a:prstGeom>
          <a:noFill/>
        </p:spPr>
        <p:txBody>
          <a:bodyPr wrap="square" rtlCol="0" anchor="t">
            <a:spAutoFit/>
          </a:bodyPr>
          <a:lstStyle/>
          <a:p>
            <a:pPr algn="l" rtl="0">
              <a:lnSpc>
                <a:spcPts val="5060"/>
              </a:lnSpc>
            </a:pPr>
            <a:r>
              <a:rPr lang="es" sz="2400" b="1" i="0" u="none" cap="all" baseline="0">
                <a:solidFill>
                  <a:schemeClr val="bg1"/>
                </a:solidFill>
                <a:latin typeface="Arial" panose="020B0604020202020204" pitchFamily="34" charset="0"/>
                <a:ea typeface="Arial" panose="020B0604020202020204" pitchFamily="34" charset="0"/>
                <a:cs typeface="Arial" panose="020B0604020202020204" pitchFamily="34" charset="0"/>
              </a:rPr>
              <a:t>Donación en vida</a:t>
            </a:r>
          </a:p>
        </p:txBody>
      </p:sp>
      <p:sp>
        <p:nvSpPr>
          <p:cNvPr id="3" name="Rectangle 2">
            <a:extLst>
              <a:ext uri="{FF2B5EF4-FFF2-40B4-BE49-F238E27FC236}">
                <a16:creationId xmlns:a16="http://schemas.microsoft.com/office/drawing/2014/main" id="{B5F838A8-EB86-7043-ABB8-910522C0D6C0}"/>
              </a:ext>
            </a:extLst>
          </p:cNvPr>
          <p:cNvSpPr/>
          <p:nvPr/>
        </p:nvSpPr>
        <p:spPr>
          <a:xfrm>
            <a:off x="563388" y="1085304"/>
            <a:ext cx="8220394" cy="5216813"/>
          </a:xfrm>
          <a:prstGeom prst="rect">
            <a:avLst/>
          </a:prstGeom>
        </p:spPr>
        <p:txBody>
          <a:bodyPr wrap="square">
            <a:spAutoFit/>
          </a:bodyPr>
          <a:lstStyle/>
          <a:p>
            <a:pPr algn="l" rtl="0"/>
            <a:r>
              <a:rPr lang="es" b="1" i="0" u="none" baseline="0" dirty="0">
                <a:solidFill>
                  <a:srgbClr val="038F9C"/>
                </a:solidFill>
                <a:latin typeface="Arial Black" panose="020B0604020202020204" pitchFamily="34" charset="0"/>
                <a:ea typeface="Arial Black" panose="020B0604020202020204" pitchFamily="34" charset="0"/>
                <a:cs typeface="Arial Black" panose="020B0604020202020204" pitchFamily="34" charset="0"/>
              </a:rPr>
              <a:t>¿Qué es un trasplante de donante vivo?</a:t>
            </a:r>
          </a:p>
          <a:p>
            <a:pPr algn="l" rtl="0"/>
            <a:r>
              <a:rPr lang="es" b="0" i="0" u="none" spc="-20" baseline="0" dirty="0">
                <a:solidFill>
                  <a:schemeClr val="tx1">
                    <a:lumMod val="95000"/>
                    <a:lumOff val="5000"/>
                  </a:schemeClr>
                </a:solidFill>
                <a:latin typeface="Arial" panose="020B0604020202020204" pitchFamily="34" charset="0"/>
                <a:ea typeface="Arial" panose="020B0604020202020204" pitchFamily="34" charset="0"/>
                <a:cs typeface="Arial" panose="020B0604020202020204" pitchFamily="34" charset="0"/>
              </a:rPr>
              <a:t>Un trasplante de donante vivo es una opción en la que, en lugar de esperar un </a:t>
            </a:r>
            <a:r>
              <a:rPr lang="es" b="0" i="0" u="none" baseline="0" dirty="0">
                <a:solidFill>
                  <a:schemeClr val="tx1">
                    <a:lumMod val="95000"/>
                    <a:lumOff val="5000"/>
                  </a:schemeClr>
                </a:solidFill>
                <a:latin typeface="Arial" panose="020B0604020202020204" pitchFamily="34" charset="0"/>
                <a:ea typeface="Arial" panose="020B0604020202020204" pitchFamily="34" charset="0"/>
                <a:cs typeface="Arial" panose="020B0604020202020204" pitchFamily="34" charset="0"/>
              </a:rPr>
              <a:t>riñón compatible de un donante fallecido, puede recibir uno de un donante vivo. En este caso, el donante vivo debe ser una persona saludable en general, a nivel físico y mental. En algunos casos, los trasplantes de donantes vivos son la única esperanza para que algunos pacientes tengan una segunda oportunidad en la vida. Los donantes vivos tienen la oportunidad de salvar una vida estando vivos.</a:t>
            </a:r>
          </a:p>
          <a:p>
            <a:pPr lvl="0" algn="l" rtl="0"/>
            <a:endParaRPr lang="es" sz="900" dirty="0">
              <a:solidFill>
                <a:schemeClr val="tx1">
                  <a:lumMod val="95000"/>
                  <a:lumOff val="5000"/>
                </a:schemeClr>
              </a:solidFill>
              <a:latin typeface="Arial" panose="020B0604020202020204" pitchFamily="34" charset="0"/>
              <a:cs typeface="Arial" panose="020B0604020202020204" pitchFamily="34" charset="0"/>
            </a:endParaRPr>
          </a:p>
          <a:p>
            <a:pPr algn="l" rtl="0"/>
            <a:r>
              <a:rPr lang="es" b="1" i="0" u="none" baseline="0" dirty="0">
                <a:solidFill>
                  <a:srgbClr val="038F9C"/>
                </a:solidFill>
                <a:latin typeface="Arial Black" panose="020B0604020202020204" pitchFamily="34" charset="0"/>
                <a:ea typeface="Arial Black" panose="020B0604020202020204" pitchFamily="34" charset="0"/>
                <a:cs typeface="Arial Black" panose="020B0604020202020204" pitchFamily="34" charset="0"/>
              </a:rPr>
              <a:t>¿Quién puede ser donante vivo?</a:t>
            </a:r>
          </a:p>
          <a:p>
            <a:pPr algn="l" rtl="0"/>
            <a:r>
              <a:rPr lang="es" b="0" i="0" u="none" baseline="0" dirty="0">
                <a:solidFill>
                  <a:schemeClr val="tx1">
                    <a:lumMod val="95000"/>
                    <a:lumOff val="5000"/>
                  </a:schemeClr>
                </a:solidFill>
                <a:latin typeface="Arial" panose="020B0604020202020204" pitchFamily="34" charset="0"/>
                <a:ea typeface="Arial" panose="020B0604020202020204" pitchFamily="34" charset="0"/>
                <a:cs typeface="Arial" panose="020B0604020202020204" pitchFamily="34" charset="0"/>
              </a:rPr>
              <a:t>Un donante vivo es una persona saludable que puede ser pariente consanguíneo del receptor que necesita el trasplante de hígado. También puede ser un amigo cercano, sin relación consanguínea, o un pariente que desee donar una parte de su hígado. El donante vivo podría ser:</a:t>
            </a:r>
          </a:p>
          <a:p>
            <a:pPr algn="l" rtl="0"/>
            <a:r>
              <a:rPr lang="es" b="0" i="0" u="none" baseline="0" dirty="0">
                <a:solidFill>
                  <a:schemeClr val="tx1">
                    <a:lumMod val="95000"/>
                    <a:lumOff val="5000"/>
                  </a:schemeClr>
                </a:solidFill>
                <a:latin typeface="Arial" panose="020B0604020202020204" pitchFamily="34" charset="0"/>
                <a:ea typeface="Arial" panose="020B0604020202020204" pitchFamily="34" charset="0"/>
                <a:cs typeface="Arial" panose="020B0604020202020204" pitchFamily="34" charset="0"/>
              </a:rPr>
              <a:t>• Familiares (padres, hermanos, tías, tíos, primos).</a:t>
            </a:r>
          </a:p>
          <a:p>
            <a:pPr algn="l" rtl="0"/>
            <a:r>
              <a:rPr lang="es" b="0" i="0" u="none" baseline="0" dirty="0">
                <a:solidFill>
                  <a:schemeClr val="tx1">
                    <a:lumMod val="95000"/>
                    <a:lumOff val="5000"/>
                  </a:schemeClr>
                </a:solidFill>
                <a:latin typeface="Arial" panose="020B0604020202020204" pitchFamily="34" charset="0"/>
                <a:ea typeface="Arial" panose="020B0604020202020204" pitchFamily="34" charset="0"/>
                <a:cs typeface="Arial" panose="020B0604020202020204" pitchFamily="34" charset="0"/>
              </a:rPr>
              <a:t>• Familiares políticos.</a:t>
            </a:r>
          </a:p>
          <a:p>
            <a:pPr algn="l" rtl="0"/>
            <a:r>
              <a:rPr lang="es" b="0" i="0" u="none" baseline="0" dirty="0">
                <a:solidFill>
                  <a:schemeClr val="tx1">
                    <a:lumMod val="95000"/>
                    <a:lumOff val="5000"/>
                  </a:schemeClr>
                </a:solidFill>
                <a:latin typeface="Arial" panose="020B0604020202020204" pitchFamily="34" charset="0"/>
                <a:ea typeface="Arial" panose="020B0604020202020204" pitchFamily="34" charset="0"/>
                <a:cs typeface="Arial" panose="020B0604020202020204" pitchFamily="34" charset="0"/>
              </a:rPr>
              <a:t>• Miembros de grupos religiosos.</a:t>
            </a:r>
          </a:p>
          <a:p>
            <a:pPr algn="l" rtl="0"/>
            <a:r>
              <a:rPr lang="es" b="0" i="0" u="none" baseline="0" dirty="0">
                <a:solidFill>
                  <a:schemeClr val="tx1">
                    <a:lumMod val="95000"/>
                    <a:lumOff val="5000"/>
                  </a:schemeClr>
                </a:solidFill>
                <a:latin typeface="Arial" panose="020B0604020202020204" pitchFamily="34" charset="0"/>
                <a:ea typeface="Arial" panose="020B0604020202020204" pitchFamily="34" charset="0"/>
                <a:cs typeface="Arial" panose="020B0604020202020204" pitchFamily="34" charset="0"/>
              </a:rPr>
              <a:t>• Amigos de la familia.</a:t>
            </a:r>
          </a:p>
          <a:p>
            <a:pPr algn="l" rtl="0"/>
            <a:r>
              <a:rPr lang="es" b="0" i="0" u="none" baseline="0" dirty="0">
                <a:solidFill>
                  <a:schemeClr val="tx1">
                    <a:lumMod val="95000"/>
                    <a:lumOff val="5000"/>
                  </a:schemeClr>
                </a:solidFill>
                <a:latin typeface="Arial" panose="020B0604020202020204" pitchFamily="34" charset="0"/>
                <a:ea typeface="Arial" panose="020B0604020202020204" pitchFamily="34" charset="0"/>
                <a:cs typeface="Arial" panose="020B0604020202020204" pitchFamily="34" charset="0"/>
              </a:rPr>
              <a:t>• Donantes anónimos.</a:t>
            </a:r>
          </a:p>
        </p:txBody>
      </p:sp>
    </p:spTree>
    <p:extLst>
      <p:ext uri="{BB962C8B-B14F-4D97-AF65-F5344CB8AC3E}">
        <p14:creationId xmlns:p14="http://schemas.microsoft.com/office/powerpoint/2010/main" val="696831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EDEABC-E9E7-5346-84B6-A9DC4DF4DC28}"/>
              </a:ext>
            </a:extLst>
          </p:cNvPr>
          <p:cNvSpPr/>
          <p:nvPr/>
        </p:nvSpPr>
        <p:spPr>
          <a:xfrm>
            <a:off x="174875" y="168089"/>
            <a:ext cx="8791703" cy="598393"/>
          </a:xfrm>
          <a:prstGeom prst="rect">
            <a:avLst/>
          </a:prstGeom>
          <a:gradFill>
            <a:gsLst>
              <a:gs pos="17000">
                <a:srgbClr val="1188AC"/>
              </a:gs>
              <a:gs pos="100000">
                <a:srgbClr val="27CFCA"/>
              </a:gs>
            </a:gsLst>
            <a:lin ang="16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a:p>
        </p:txBody>
      </p:sp>
      <p:sp>
        <p:nvSpPr>
          <p:cNvPr id="5" name="TextBox 4">
            <a:extLst>
              <a:ext uri="{FF2B5EF4-FFF2-40B4-BE49-F238E27FC236}">
                <a16:creationId xmlns:a16="http://schemas.microsoft.com/office/drawing/2014/main" id="{9B03B4F6-B359-314A-AFC0-CDEC8CED29BB}"/>
              </a:ext>
            </a:extLst>
          </p:cNvPr>
          <p:cNvSpPr txBox="1"/>
          <p:nvPr/>
        </p:nvSpPr>
        <p:spPr>
          <a:xfrm>
            <a:off x="376519" y="43986"/>
            <a:ext cx="7803751" cy="652871"/>
          </a:xfrm>
          <a:prstGeom prst="rect">
            <a:avLst/>
          </a:prstGeom>
          <a:noFill/>
        </p:spPr>
        <p:txBody>
          <a:bodyPr wrap="square" rtlCol="0" anchor="t">
            <a:spAutoFit/>
          </a:bodyPr>
          <a:lstStyle/>
          <a:p>
            <a:pPr algn="l" rtl="0">
              <a:lnSpc>
                <a:spcPts val="5060"/>
              </a:lnSpc>
            </a:pPr>
            <a:r>
              <a:rPr lang="es" sz="2400" b="1" i="0" u="none" cap="all" baseline="0">
                <a:solidFill>
                  <a:schemeClr val="bg1"/>
                </a:solidFill>
                <a:latin typeface="Arial" panose="020B0604020202020204" pitchFamily="34" charset="0"/>
                <a:ea typeface="Arial" panose="020B0604020202020204" pitchFamily="34" charset="0"/>
                <a:cs typeface="Arial" panose="020B0604020202020204" pitchFamily="34" charset="0"/>
              </a:rPr>
              <a:t>Beneficios de un trasplante de donante vivo</a:t>
            </a:r>
          </a:p>
        </p:txBody>
      </p:sp>
      <p:sp>
        <p:nvSpPr>
          <p:cNvPr id="3" name="Rectangle 2">
            <a:extLst>
              <a:ext uri="{FF2B5EF4-FFF2-40B4-BE49-F238E27FC236}">
                <a16:creationId xmlns:a16="http://schemas.microsoft.com/office/drawing/2014/main" id="{B5F838A8-EB86-7043-ABB8-910522C0D6C0}"/>
              </a:ext>
            </a:extLst>
          </p:cNvPr>
          <p:cNvSpPr/>
          <p:nvPr/>
        </p:nvSpPr>
        <p:spPr>
          <a:xfrm>
            <a:off x="1650381" y="1320839"/>
            <a:ext cx="2951019" cy="1384995"/>
          </a:xfrm>
          <a:prstGeom prst="rect">
            <a:avLst/>
          </a:prstGeom>
        </p:spPr>
        <p:txBody>
          <a:bodyPr wrap="square">
            <a:spAutoFit/>
          </a:bodyPr>
          <a:lstStyle/>
          <a:p>
            <a:pPr algn="l" rtl="0"/>
            <a:r>
              <a:rPr lang="es" sz="1700" b="1" i="0" u="none" baseline="0">
                <a:solidFill>
                  <a:srgbClr val="038F9C"/>
                </a:solidFill>
                <a:latin typeface="Arial Black" panose="020B0604020202020204" pitchFamily="34" charset="0"/>
                <a:ea typeface="Arial Black" panose="020B0604020202020204" pitchFamily="34" charset="0"/>
                <a:cs typeface="Arial Black" panose="020B0604020202020204" pitchFamily="34" charset="0"/>
              </a:rPr>
              <a:t>El riñón funciona mejor y por más tiempo</a:t>
            </a:r>
          </a:p>
          <a:p>
            <a:pPr algn="l" rtl="0"/>
            <a:r>
              <a:rPr lang="es" sz="1600" b="0" i="0" u="none" spc="-20" baseline="0">
                <a:solidFill>
                  <a:schemeClr val="tx1">
                    <a:lumMod val="95000"/>
                    <a:lumOff val="5000"/>
                  </a:schemeClr>
                </a:solidFill>
                <a:latin typeface="Arial" panose="020B0604020202020204" pitchFamily="34" charset="0"/>
                <a:ea typeface="Arial" panose="020B0604020202020204" pitchFamily="34" charset="0"/>
                <a:cs typeface="Arial" panose="020B0604020202020204" pitchFamily="34" charset="0"/>
              </a:rPr>
              <a:t>El órgano de un donante vivo funciona mejor y por más tiempo que los órganos de un donante fallecido.</a:t>
            </a:r>
            <a:endParaRPr lang="es" sz="1600">
              <a:solidFill>
                <a:schemeClr val="tx1">
                  <a:lumMod val="95000"/>
                  <a:lumOff val="5000"/>
                </a:schemeClr>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C669F7C5-472F-3641-9F21-A05E2075A0E5}"/>
              </a:ext>
            </a:extLst>
          </p:cNvPr>
          <p:cNvPicPr>
            <a:picLocks noChangeAspect="1"/>
          </p:cNvPicPr>
          <p:nvPr/>
        </p:nvPicPr>
        <p:blipFill>
          <a:blip r:embed="rId2"/>
          <a:stretch>
            <a:fillRect/>
          </a:stretch>
        </p:blipFill>
        <p:spPr>
          <a:xfrm>
            <a:off x="258005" y="1391129"/>
            <a:ext cx="1221655" cy="1221655"/>
          </a:xfrm>
          <a:prstGeom prst="rect">
            <a:avLst/>
          </a:prstGeom>
        </p:spPr>
      </p:pic>
      <p:sp>
        <p:nvSpPr>
          <p:cNvPr id="11" name="Rectangle 10">
            <a:extLst>
              <a:ext uri="{FF2B5EF4-FFF2-40B4-BE49-F238E27FC236}">
                <a16:creationId xmlns:a16="http://schemas.microsoft.com/office/drawing/2014/main" id="{3D9F7D81-9A77-4540-A585-BEDE87DE9921}"/>
              </a:ext>
            </a:extLst>
          </p:cNvPr>
          <p:cNvSpPr/>
          <p:nvPr/>
        </p:nvSpPr>
        <p:spPr>
          <a:xfrm>
            <a:off x="1650381" y="3073499"/>
            <a:ext cx="3087870" cy="1123384"/>
          </a:xfrm>
          <a:prstGeom prst="rect">
            <a:avLst/>
          </a:prstGeom>
        </p:spPr>
        <p:txBody>
          <a:bodyPr wrap="square">
            <a:spAutoFit/>
          </a:bodyPr>
          <a:lstStyle/>
          <a:p>
            <a:pPr algn="l" rtl="0"/>
            <a:r>
              <a:rPr lang="es" sz="1700" b="1" i="0" u="none" baseline="0">
                <a:solidFill>
                  <a:srgbClr val="038F9C"/>
                </a:solidFill>
                <a:latin typeface="Arial Black" panose="020B0604020202020204" pitchFamily="34" charset="0"/>
                <a:ea typeface="Arial Black" panose="020B0604020202020204" pitchFamily="34" charset="0"/>
                <a:cs typeface="Arial Black" panose="020B0604020202020204" pitchFamily="34" charset="0"/>
              </a:rPr>
              <a:t>Tiempo de recuperación más rápido </a:t>
            </a:r>
          </a:p>
          <a:p>
            <a:pPr algn="l" rtl="0"/>
            <a:r>
              <a:rPr lang="es" sz="1600" b="0" i="0" u="none" spc="-20" baseline="0">
                <a:solidFill>
                  <a:schemeClr val="tx1">
                    <a:lumMod val="95000"/>
                    <a:lumOff val="5000"/>
                  </a:schemeClr>
                </a:solidFill>
                <a:latin typeface="Arial" panose="020B0604020202020204" pitchFamily="34" charset="0"/>
                <a:ea typeface="Arial" panose="020B0604020202020204" pitchFamily="34" charset="0"/>
                <a:cs typeface="Arial" panose="020B0604020202020204" pitchFamily="34" charset="0"/>
              </a:rPr>
              <a:t>Por lo general, los receptores de donantes vivos se recuperan más rápido que aquellos con donantes fallecidos</a:t>
            </a:r>
            <a:r>
              <a:rPr lang="es" b="0" i="0" u="none" spc="-20" baseline="0">
                <a:solidFill>
                  <a:schemeClr val="tx1">
                    <a:lumMod val="95000"/>
                    <a:lumOff val="5000"/>
                  </a:schemeClr>
                </a:solidFill>
                <a:latin typeface="Arial" panose="020B0604020202020204" pitchFamily="34" charset="0"/>
                <a:ea typeface="Arial" panose="020B0604020202020204" pitchFamily="34" charset="0"/>
                <a:cs typeface="Arial" panose="020B0604020202020204" pitchFamily="34" charset="0"/>
              </a:rPr>
              <a:t>.</a:t>
            </a:r>
          </a:p>
        </p:txBody>
      </p:sp>
      <p:sp>
        <p:nvSpPr>
          <p:cNvPr id="14" name="Rectangle 13">
            <a:extLst>
              <a:ext uri="{FF2B5EF4-FFF2-40B4-BE49-F238E27FC236}">
                <a16:creationId xmlns:a16="http://schemas.microsoft.com/office/drawing/2014/main" id="{E7597E99-22B8-FC41-B95C-CBD9CC889C0C}"/>
              </a:ext>
            </a:extLst>
          </p:cNvPr>
          <p:cNvSpPr/>
          <p:nvPr/>
        </p:nvSpPr>
        <p:spPr>
          <a:xfrm>
            <a:off x="1650381" y="4702230"/>
            <a:ext cx="3087870" cy="1092607"/>
          </a:xfrm>
          <a:prstGeom prst="rect">
            <a:avLst/>
          </a:prstGeom>
        </p:spPr>
        <p:txBody>
          <a:bodyPr wrap="square">
            <a:spAutoFit/>
          </a:bodyPr>
          <a:lstStyle/>
          <a:p>
            <a:pPr algn="l" rtl="0"/>
            <a:r>
              <a:rPr lang="es" sz="1700" b="1" i="0" u="none" baseline="0" dirty="0">
                <a:solidFill>
                  <a:srgbClr val="038F9C"/>
                </a:solidFill>
                <a:latin typeface="Arial Black" panose="020B0604020202020204" pitchFamily="34" charset="0"/>
                <a:ea typeface="Arial Black" panose="020B0604020202020204" pitchFamily="34" charset="0"/>
                <a:cs typeface="Arial Black" panose="020B0604020202020204" pitchFamily="34" charset="0"/>
              </a:rPr>
              <a:t>Tasa de rechazo más baja</a:t>
            </a:r>
          </a:p>
          <a:p>
            <a:pPr algn="l" rtl="0"/>
            <a:r>
              <a:rPr lang="es" sz="1600" b="0" i="0" u="none" baseline="0" dirty="0">
                <a:latin typeface="Arial" panose="020B0604020202020204" pitchFamily="34" charset="0"/>
                <a:ea typeface="Arial" panose="020B0604020202020204" pitchFamily="34" charset="0"/>
                <a:cs typeface="Arial" panose="020B0604020202020204" pitchFamily="34" charset="0"/>
              </a:rPr>
              <a:t>Los trasplantes de riñón de donante vivo </a:t>
            </a:r>
            <a:r>
              <a:rPr lang="es" sz="1600" b="0" i="0" u="none" spc="-20" baseline="0" dirty="0">
                <a:latin typeface="Arial" panose="020B0604020202020204" pitchFamily="34" charset="0"/>
                <a:ea typeface="Arial" panose="020B0604020202020204" pitchFamily="34" charset="0"/>
                <a:cs typeface="Arial" panose="020B0604020202020204" pitchFamily="34" charset="0"/>
              </a:rPr>
              <a:t>ofrecen una tasa de rechazo más baja que uno de un </a:t>
            </a:r>
            <a:r>
              <a:rPr lang="es" sz="1600" b="0" i="0" u="none" baseline="0" dirty="0">
                <a:latin typeface="Arial" panose="020B0604020202020204" pitchFamily="34" charset="0"/>
                <a:ea typeface="Arial" panose="020B0604020202020204" pitchFamily="34" charset="0"/>
                <a:cs typeface="Arial" panose="020B0604020202020204" pitchFamily="34" charset="0"/>
              </a:rPr>
              <a:t>donante fallecido.</a:t>
            </a:r>
          </a:p>
        </p:txBody>
      </p:sp>
      <p:sp>
        <p:nvSpPr>
          <p:cNvPr id="19" name="Rectangle 18">
            <a:extLst>
              <a:ext uri="{FF2B5EF4-FFF2-40B4-BE49-F238E27FC236}">
                <a16:creationId xmlns:a16="http://schemas.microsoft.com/office/drawing/2014/main" id="{B9953E99-A58A-C546-8050-F04331002FED}"/>
              </a:ext>
            </a:extLst>
          </p:cNvPr>
          <p:cNvSpPr/>
          <p:nvPr/>
        </p:nvSpPr>
        <p:spPr>
          <a:xfrm>
            <a:off x="5984811" y="1320839"/>
            <a:ext cx="2901184" cy="1600438"/>
          </a:xfrm>
          <a:prstGeom prst="rect">
            <a:avLst/>
          </a:prstGeom>
        </p:spPr>
        <p:txBody>
          <a:bodyPr wrap="square">
            <a:spAutoFit/>
          </a:bodyPr>
          <a:lstStyle/>
          <a:p>
            <a:pPr algn="l" rtl="0"/>
            <a:r>
              <a:rPr lang="es" sz="1700" b="1" i="0" u="none" baseline="0">
                <a:solidFill>
                  <a:srgbClr val="038F9C"/>
                </a:solidFill>
                <a:latin typeface="Arial Black" panose="020B0604020202020204" pitchFamily="34" charset="0"/>
                <a:ea typeface="Arial Black" panose="020B0604020202020204" pitchFamily="34" charset="0"/>
                <a:cs typeface="Arial Black" panose="020B0604020202020204" pitchFamily="34" charset="0"/>
              </a:rPr>
              <a:t>Menor tiempo de espera</a:t>
            </a:r>
          </a:p>
          <a:p>
            <a:pPr algn="l" rtl="0"/>
            <a:r>
              <a:rPr lang="es" sz="1600" b="0" i="0" u="none" spc="-20" baseline="0">
                <a:solidFill>
                  <a:schemeClr val="tx1">
                    <a:lumMod val="95000"/>
                    <a:lumOff val="5000"/>
                  </a:schemeClr>
                </a:solidFill>
                <a:latin typeface="Arial" panose="020B0604020202020204" pitchFamily="34" charset="0"/>
                <a:ea typeface="Arial" panose="020B0604020202020204" pitchFamily="34" charset="0"/>
                <a:cs typeface="Arial" panose="020B0604020202020204" pitchFamily="34" charset="0"/>
              </a:rPr>
              <a:t>Los trasplantes de donantes vivos pueden realizarse mucho antes y pueden programarse cuando </a:t>
            </a:r>
            <a:br>
              <a:rPr lang="es" sz="1600" spc="-20">
                <a:solidFill>
                  <a:schemeClr val="tx1">
                    <a:lumMod val="95000"/>
                    <a:lumOff val="5000"/>
                  </a:schemeClr>
                </a:solidFill>
                <a:latin typeface="Arial" panose="020B0604020202020204" pitchFamily="34" charset="0"/>
                <a:cs typeface="Arial" panose="020B0604020202020204" pitchFamily="34" charset="0"/>
              </a:rPr>
            </a:br>
            <a:r>
              <a:rPr lang="es" sz="1600" b="0" i="0" u="none" spc="-20" baseline="0">
                <a:solidFill>
                  <a:schemeClr val="tx1">
                    <a:lumMod val="95000"/>
                    <a:lumOff val="5000"/>
                  </a:schemeClr>
                </a:solidFill>
                <a:latin typeface="Arial" panose="020B0604020202020204" pitchFamily="34" charset="0"/>
                <a:ea typeface="Arial" panose="020B0604020202020204" pitchFamily="34" charset="0"/>
                <a:cs typeface="Arial" panose="020B0604020202020204" pitchFamily="34" charset="0"/>
              </a:rPr>
              <a:t>sea conveniente para usted y su donante.</a:t>
            </a:r>
          </a:p>
        </p:txBody>
      </p:sp>
      <p:pic>
        <p:nvPicPr>
          <p:cNvPr id="21" name="Picture 20">
            <a:extLst>
              <a:ext uri="{FF2B5EF4-FFF2-40B4-BE49-F238E27FC236}">
                <a16:creationId xmlns:a16="http://schemas.microsoft.com/office/drawing/2014/main" id="{ED33755C-5911-BB42-893C-ED51F53A42CA}"/>
              </a:ext>
            </a:extLst>
          </p:cNvPr>
          <p:cNvPicPr>
            <a:picLocks noChangeAspect="1"/>
          </p:cNvPicPr>
          <p:nvPr/>
        </p:nvPicPr>
        <p:blipFill>
          <a:blip r:embed="rId3"/>
          <a:stretch>
            <a:fillRect/>
          </a:stretch>
        </p:blipFill>
        <p:spPr>
          <a:xfrm>
            <a:off x="4738251" y="1310828"/>
            <a:ext cx="1232706" cy="1095739"/>
          </a:xfrm>
          <a:prstGeom prst="rect">
            <a:avLst/>
          </a:prstGeom>
        </p:spPr>
      </p:pic>
      <p:sp>
        <p:nvSpPr>
          <p:cNvPr id="22" name="Rectangle 21">
            <a:extLst>
              <a:ext uri="{FF2B5EF4-FFF2-40B4-BE49-F238E27FC236}">
                <a16:creationId xmlns:a16="http://schemas.microsoft.com/office/drawing/2014/main" id="{1E07D691-9D0E-614D-8CA3-C3EB44263BF1}"/>
              </a:ext>
            </a:extLst>
          </p:cNvPr>
          <p:cNvSpPr/>
          <p:nvPr/>
        </p:nvSpPr>
        <p:spPr>
          <a:xfrm>
            <a:off x="5984811" y="3429000"/>
            <a:ext cx="2952033" cy="2339102"/>
          </a:xfrm>
          <a:prstGeom prst="rect">
            <a:avLst/>
          </a:prstGeom>
        </p:spPr>
        <p:txBody>
          <a:bodyPr wrap="square">
            <a:spAutoFit/>
          </a:bodyPr>
          <a:lstStyle/>
          <a:p>
            <a:pPr algn="l" rtl="0"/>
            <a:r>
              <a:rPr lang="es" sz="1700" b="1" i="0" u="none" baseline="0" dirty="0">
                <a:solidFill>
                  <a:srgbClr val="038F9C"/>
                </a:solidFill>
                <a:latin typeface="Arial Black" panose="020B0604020202020204" pitchFamily="34" charset="0"/>
                <a:ea typeface="Arial Black" panose="020B0604020202020204" pitchFamily="34" charset="0"/>
                <a:cs typeface="Arial Black" panose="020B0604020202020204" pitchFamily="34" charset="0"/>
              </a:rPr>
              <a:t>Ayuda a salvar más vidas</a:t>
            </a:r>
          </a:p>
          <a:p>
            <a:pPr algn="l" rtl="0"/>
            <a:r>
              <a:rPr lang="es" sz="1600" b="0" i="0" u="none" spc="-20" baseline="0" dirty="0">
                <a:solidFill>
                  <a:schemeClr val="tx1">
                    <a:lumMod val="95000"/>
                    <a:lumOff val="5000"/>
                  </a:schemeClr>
                </a:solidFill>
                <a:latin typeface="Arial" panose="020B0604020202020204" pitchFamily="34" charset="0"/>
                <a:ea typeface="Arial" panose="020B0604020202020204" pitchFamily="34" charset="0"/>
                <a:cs typeface="Arial" panose="020B0604020202020204" pitchFamily="34" charset="0"/>
              </a:rPr>
              <a:t>Los trasplantes de donantes vivos permiten que los receptores se saquen de la lista de espera, lo cual puede ayudar a acortar el tiempo de otras personas que aún esperan en la lista y ayudar a aumentar la cantidad de trasplantes de riñón.</a:t>
            </a:r>
          </a:p>
          <a:p>
            <a:endParaRPr lang="es" sz="1600" spc="-20" dirty="0">
              <a:solidFill>
                <a:schemeClr val="tx1">
                  <a:lumMod val="95000"/>
                  <a:lumOff val="5000"/>
                </a:schemeClr>
              </a:solidFill>
              <a:latin typeface="Arial" panose="020B0604020202020204" pitchFamily="34" charset="0"/>
              <a:cs typeface="Arial" panose="020B0604020202020204" pitchFamily="34" charset="0"/>
            </a:endParaRPr>
          </a:p>
        </p:txBody>
      </p:sp>
      <p:pic>
        <p:nvPicPr>
          <p:cNvPr id="24" name="Picture 23">
            <a:extLst>
              <a:ext uri="{FF2B5EF4-FFF2-40B4-BE49-F238E27FC236}">
                <a16:creationId xmlns:a16="http://schemas.microsoft.com/office/drawing/2014/main" id="{F82BBD12-01D6-E24C-B555-7CC5F7A9E5D8}"/>
              </a:ext>
            </a:extLst>
          </p:cNvPr>
          <p:cNvPicPr>
            <a:picLocks noChangeAspect="1"/>
          </p:cNvPicPr>
          <p:nvPr/>
        </p:nvPicPr>
        <p:blipFill rotWithShape="1">
          <a:blip r:embed="rId4"/>
          <a:srcRect r="9820"/>
          <a:stretch/>
        </p:blipFill>
        <p:spPr>
          <a:xfrm>
            <a:off x="4626146" y="3128909"/>
            <a:ext cx="1393088" cy="1544782"/>
          </a:xfrm>
          <a:prstGeom prst="rect">
            <a:avLst/>
          </a:prstGeom>
        </p:spPr>
      </p:pic>
      <p:pic>
        <p:nvPicPr>
          <p:cNvPr id="26" name="Picture 25">
            <a:extLst>
              <a:ext uri="{FF2B5EF4-FFF2-40B4-BE49-F238E27FC236}">
                <a16:creationId xmlns:a16="http://schemas.microsoft.com/office/drawing/2014/main" id="{DB96D0E8-B181-DB4E-98B7-009A037F421D}"/>
              </a:ext>
            </a:extLst>
          </p:cNvPr>
          <p:cNvPicPr>
            <a:picLocks noChangeAspect="1"/>
          </p:cNvPicPr>
          <p:nvPr/>
        </p:nvPicPr>
        <p:blipFill>
          <a:blip r:embed="rId5"/>
          <a:stretch>
            <a:fillRect/>
          </a:stretch>
        </p:blipFill>
        <p:spPr>
          <a:xfrm>
            <a:off x="307245" y="4606110"/>
            <a:ext cx="1214943" cy="1221655"/>
          </a:xfrm>
          <a:prstGeom prst="rect">
            <a:avLst/>
          </a:prstGeom>
        </p:spPr>
      </p:pic>
      <p:pic>
        <p:nvPicPr>
          <p:cNvPr id="7" name="Picture 6">
            <a:extLst>
              <a:ext uri="{FF2B5EF4-FFF2-40B4-BE49-F238E27FC236}">
                <a16:creationId xmlns:a16="http://schemas.microsoft.com/office/drawing/2014/main" id="{ED9EE40C-2E19-4B45-B092-AF9FC21BE713}"/>
              </a:ext>
            </a:extLst>
          </p:cNvPr>
          <p:cNvPicPr>
            <a:picLocks noChangeAspect="1"/>
          </p:cNvPicPr>
          <p:nvPr/>
        </p:nvPicPr>
        <p:blipFill>
          <a:blip r:embed="rId6"/>
          <a:stretch>
            <a:fillRect/>
          </a:stretch>
        </p:blipFill>
        <p:spPr>
          <a:xfrm>
            <a:off x="315652" y="3031970"/>
            <a:ext cx="1213247" cy="1213247"/>
          </a:xfrm>
          <a:prstGeom prst="rect">
            <a:avLst/>
          </a:prstGeom>
        </p:spPr>
      </p:pic>
    </p:spTree>
    <p:extLst>
      <p:ext uri="{BB962C8B-B14F-4D97-AF65-F5344CB8AC3E}">
        <p14:creationId xmlns:p14="http://schemas.microsoft.com/office/powerpoint/2010/main" val="882229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EEEC9F-FE5B-AA40-BE2B-B3A5EBCB23BA}"/>
              </a:ext>
            </a:extLst>
          </p:cNvPr>
          <p:cNvSpPr/>
          <p:nvPr/>
        </p:nvSpPr>
        <p:spPr>
          <a:xfrm>
            <a:off x="174875" y="168089"/>
            <a:ext cx="8791703" cy="598393"/>
          </a:xfrm>
          <a:prstGeom prst="rect">
            <a:avLst/>
          </a:prstGeom>
          <a:gradFill>
            <a:gsLst>
              <a:gs pos="17000">
                <a:srgbClr val="1188AC"/>
              </a:gs>
              <a:gs pos="100000">
                <a:srgbClr val="27CFCA"/>
              </a:gs>
            </a:gsLst>
            <a:lin ang="16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a:p>
        </p:txBody>
      </p:sp>
      <p:sp>
        <p:nvSpPr>
          <p:cNvPr id="5" name="TextBox 4">
            <a:extLst>
              <a:ext uri="{FF2B5EF4-FFF2-40B4-BE49-F238E27FC236}">
                <a16:creationId xmlns:a16="http://schemas.microsoft.com/office/drawing/2014/main" id="{DDDED3E1-268D-E94D-8A08-DB72A09B7153}"/>
              </a:ext>
            </a:extLst>
          </p:cNvPr>
          <p:cNvSpPr txBox="1"/>
          <p:nvPr/>
        </p:nvSpPr>
        <p:spPr>
          <a:xfrm>
            <a:off x="376519" y="43986"/>
            <a:ext cx="7803751" cy="652871"/>
          </a:xfrm>
          <a:prstGeom prst="rect">
            <a:avLst/>
          </a:prstGeom>
          <a:noFill/>
        </p:spPr>
        <p:txBody>
          <a:bodyPr wrap="square" rtlCol="0" anchor="t">
            <a:spAutoFit/>
          </a:bodyPr>
          <a:lstStyle/>
          <a:p>
            <a:pPr algn="l" rtl="0">
              <a:lnSpc>
                <a:spcPts val="5060"/>
              </a:lnSpc>
            </a:pPr>
            <a:r>
              <a:rPr lang="es" sz="2400" b="1" i="0" u="none" cap="all" baseline="0">
                <a:solidFill>
                  <a:schemeClr val="bg1"/>
                </a:solidFill>
                <a:latin typeface="Arial" panose="020B0604020202020204" pitchFamily="34" charset="0"/>
                <a:ea typeface="Arial" panose="020B0604020202020204" pitchFamily="34" charset="0"/>
                <a:cs typeface="Arial" panose="020B0604020202020204" pitchFamily="34" charset="0"/>
              </a:rPr>
              <a:t>Donación en vida en UI Health</a:t>
            </a:r>
          </a:p>
        </p:txBody>
      </p:sp>
      <p:sp>
        <p:nvSpPr>
          <p:cNvPr id="2" name="Rectangle 1">
            <a:extLst>
              <a:ext uri="{FF2B5EF4-FFF2-40B4-BE49-F238E27FC236}">
                <a16:creationId xmlns:a16="http://schemas.microsoft.com/office/drawing/2014/main" id="{3B779340-E26C-4945-9B2B-F02DC574C75C}"/>
              </a:ext>
            </a:extLst>
          </p:cNvPr>
          <p:cNvSpPr/>
          <p:nvPr/>
        </p:nvSpPr>
        <p:spPr>
          <a:xfrm>
            <a:off x="459799" y="1147787"/>
            <a:ext cx="8145654" cy="2000548"/>
          </a:xfrm>
          <a:prstGeom prst="rect">
            <a:avLst/>
          </a:prstGeom>
        </p:spPr>
        <p:txBody>
          <a:bodyPr wrap="square" lIns="91440" tIns="45720" rIns="91440" bIns="45720" anchor="t">
            <a:spAutoFit/>
          </a:bodyPr>
          <a:lstStyle/>
          <a:p>
            <a:pPr algn="l" rtl="0">
              <a:lnSpc>
                <a:spcPts val="2600"/>
              </a:lnSpc>
            </a:pPr>
            <a:r>
              <a:rPr lang="es" sz="2400" b="0" i="0" u="none" baseline="0">
                <a:latin typeface="Arial"/>
                <a:ea typeface="Arial"/>
                <a:cs typeface="Arial"/>
              </a:rPr>
              <a:t>•</a:t>
            </a:r>
            <a:r>
              <a:rPr lang="es" b="0" i="0" u="none" baseline="0">
                <a:latin typeface="Arial"/>
                <a:ea typeface="Arial"/>
                <a:cs typeface="Arial"/>
              </a:rPr>
              <a:t> </a:t>
            </a:r>
            <a:r>
              <a:rPr lang="es" sz="2200" b="0" i="0" u="none" baseline="0">
                <a:latin typeface="Arial"/>
                <a:ea typeface="Arial"/>
                <a:cs typeface="Arial"/>
              </a:rPr>
              <a:t>Uno de los centros de trasplante de donantes vivos más grandes de la región.</a:t>
            </a:r>
            <a:endParaRPr lang="es" sz="2200">
              <a:cs typeface="Arial"/>
            </a:endParaRPr>
          </a:p>
          <a:p>
            <a:pPr algn="l" rtl="0">
              <a:lnSpc>
                <a:spcPts val="900"/>
              </a:lnSpc>
            </a:pPr>
            <a:endParaRPr lang="es" sz="500">
              <a:solidFill>
                <a:prstClr val="black"/>
              </a:solidFill>
              <a:latin typeface="Arial" panose="020B0604020202020204" pitchFamily="34" charset="0"/>
              <a:cs typeface="Arial" panose="020B0604020202020204" pitchFamily="34" charset="0"/>
            </a:endParaRPr>
          </a:p>
          <a:p>
            <a:pPr algn="l" rtl="0">
              <a:lnSpc>
                <a:spcPts val="2600"/>
              </a:lnSpc>
            </a:pPr>
            <a:r>
              <a:rPr lang="es" sz="2400" b="0" i="0" u="none" baseline="0">
                <a:solidFill>
                  <a:prstClr val="black"/>
                </a:solidFill>
                <a:latin typeface="Arial" panose="020B0604020202020204" pitchFamily="34" charset="0"/>
                <a:ea typeface="Arial" panose="020B0604020202020204" pitchFamily="34" charset="0"/>
                <a:cs typeface="Arial" panose="020B0604020202020204" pitchFamily="34" charset="0"/>
              </a:rPr>
              <a:t>•</a:t>
            </a:r>
            <a:r>
              <a:rPr lang="es" b="0" i="0" u="none" baseline="0">
                <a:solidFill>
                  <a:prstClr val="black"/>
                </a:solidFill>
                <a:latin typeface="Arial" panose="020B0604020202020204" pitchFamily="34" charset="0"/>
                <a:ea typeface="Arial" panose="020B0604020202020204" pitchFamily="34" charset="0"/>
                <a:cs typeface="Arial" panose="020B0604020202020204" pitchFamily="34" charset="0"/>
              </a:rPr>
              <a:t> </a:t>
            </a:r>
            <a:r>
              <a:rPr lang="es" sz="2200" b="0" i="0" u="none" baseline="0">
                <a:latin typeface="Arial" panose="020B0604020202020204" pitchFamily="34" charset="0"/>
                <a:ea typeface="Arial" panose="020B0604020202020204" pitchFamily="34" charset="0"/>
                <a:cs typeface="Arial" panose="020B0604020202020204" pitchFamily="34" charset="0"/>
              </a:rPr>
              <a:t>Brindamos la mayor cantidad de opciones para la donación en vida en Chicago</a:t>
            </a:r>
            <a:r>
              <a:rPr lang="es" b="0" i="0" u="none" baseline="0">
                <a:latin typeface="Arial" panose="020B0604020202020204" pitchFamily="34" charset="0"/>
                <a:ea typeface="Arial" panose="020B0604020202020204" pitchFamily="34" charset="0"/>
                <a:cs typeface="Arial" panose="020B0604020202020204" pitchFamily="34" charset="0"/>
              </a:rPr>
              <a:t>.</a:t>
            </a:r>
          </a:p>
          <a:p>
            <a:pPr algn="l" rtl="0">
              <a:lnSpc>
                <a:spcPts val="500"/>
              </a:lnSpc>
            </a:pPr>
            <a:endParaRPr lang="es" sz="300">
              <a:solidFill>
                <a:prstClr val="black"/>
              </a:solidFill>
              <a:latin typeface="Arial" panose="020B0604020202020204" pitchFamily="34" charset="0"/>
              <a:cs typeface="Arial" panose="020B0604020202020204" pitchFamily="34" charset="0"/>
            </a:endParaRPr>
          </a:p>
          <a:p>
            <a:pPr lvl="1" algn="l" rtl="0"/>
            <a:r>
              <a:rPr lang="es" sz="2300" b="1" i="0" u="none" spc="20" baseline="0">
                <a:solidFill>
                  <a:srgbClr val="038F9C"/>
                </a:solidFill>
                <a:latin typeface="Arial Narrow" panose="020B0604020202020204" pitchFamily="34" charset="0"/>
                <a:ea typeface="Arial Narrow" panose="020B0604020202020204" pitchFamily="34" charset="0"/>
                <a:cs typeface="Arial Narrow" panose="020B0604020202020204" pitchFamily="34" charset="0"/>
              </a:rPr>
              <a:t>– </a:t>
            </a:r>
            <a:r>
              <a:rPr lang="es" sz="2300" b="1" i="0" u="none" spc="20" baseline="0">
                <a:solidFill>
                  <a:srgbClr val="1188AC"/>
                </a:solidFill>
                <a:latin typeface="Arial Narrow" panose="020B0604020202020204" pitchFamily="34" charset="0"/>
                <a:ea typeface="Arial Narrow" panose="020B0604020202020204" pitchFamily="34" charset="0"/>
                <a:cs typeface="Arial Narrow" panose="020B0604020202020204" pitchFamily="34" charset="0"/>
              </a:rPr>
              <a:t>Pacientes con sobrepeso u obesidad</a:t>
            </a:r>
          </a:p>
          <a:p>
            <a:pPr lvl="1" algn="l" rtl="0"/>
            <a:r>
              <a:rPr lang="es" sz="2300" b="1" i="0" u="none" spc="20" baseline="0">
                <a:solidFill>
                  <a:srgbClr val="038F9C"/>
                </a:solidFill>
                <a:latin typeface="Arial Narrow" panose="020B0604020202020204" pitchFamily="34" charset="0"/>
                <a:ea typeface="Arial Narrow" panose="020B0604020202020204" pitchFamily="34" charset="0"/>
                <a:cs typeface="Arial Narrow" panose="020B0604020202020204" pitchFamily="34" charset="0"/>
              </a:rPr>
              <a:t>–</a:t>
            </a:r>
            <a:r>
              <a:rPr lang="es" sz="2300" b="1" i="0" u="none" spc="20" baseline="0">
                <a:solidFill>
                  <a:srgbClr val="1188AC"/>
                </a:solidFill>
                <a:latin typeface="Arial Narrow" panose="020B0604020202020204" pitchFamily="34" charset="0"/>
                <a:ea typeface="Arial Narrow" panose="020B0604020202020204" pitchFamily="34" charset="0"/>
                <a:cs typeface="Arial Narrow" panose="020B0604020202020204" pitchFamily="34" charset="0"/>
              </a:rPr>
              <a:t> Tipo de sangre u otra incompatibilidad</a:t>
            </a:r>
          </a:p>
          <a:p>
            <a:pPr lvl="1" algn="l" rtl="0"/>
            <a:r>
              <a:rPr lang="es" sz="2300" b="1" i="0" u="none" spc="20" baseline="0">
                <a:solidFill>
                  <a:srgbClr val="038F9C"/>
                </a:solidFill>
                <a:latin typeface="Arial Narrow" panose="020B0604020202020204" pitchFamily="34" charset="0"/>
                <a:ea typeface="Arial Narrow" panose="020B0604020202020204" pitchFamily="34" charset="0"/>
                <a:cs typeface="Arial Narrow" panose="020B0604020202020204" pitchFamily="34" charset="0"/>
              </a:rPr>
              <a:t>– </a:t>
            </a:r>
            <a:r>
              <a:rPr lang="es" sz="2300" b="1" i="0" u="none" spc="20" baseline="0">
                <a:solidFill>
                  <a:srgbClr val="1188AC"/>
                </a:solidFill>
                <a:latin typeface="Arial Narrow" panose="020B0604020202020204" pitchFamily="34" charset="0"/>
                <a:ea typeface="Arial Narrow" panose="020B0604020202020204" pitchFamily="34" charset="0"/>
                <a:cs typeface="Arial Narrow" panose="020B0604020202020204" pitchFamily="34" charset="0"/>
              </a:rPr>
              <a:t>Intercambio de donante o intercambio emparejado (local/nacional)</a:t>
            </a:r>
          </a:p>
        </p:txBody>
      </p:sp>
      <p:sp>
        <p:nvSpPr>
          <p:cNvPr id="9" name="TextBox 8">
            <a:extLst>
              <a:ext uri="{FF2B5EF4-FFF2-40B4-BE49-F238E27FC236}">
                <a16:creationId xmlns:a16="http://schemas.microsoft.com/office/drawing/2014/main" id="{76E95B3B-CEA9-E84E-AB9D-22EE08465837}"/>
              </a:ext>
            </a:extLst>
          </p:cNvPr>
          <p:cNvSpPr txBox="1"/>
          <p:nvPr/>
        </p:nvSpPr>
        <p:spPr>
          <a:xfrm>
            <a:off x="4278394" y="3955887"/>
            <a:ext cx="3711337" cy="1754326"/>
          </a:xfrm>
          <a:prstGeom prst="rect">
            <a:avLst/>
          </a:prstGeom>
          <a:noFill/>
        </p:spPr>
        <p:txBody>
          <a:bodyPr wrap="none" lIns="91440" tIns="45720" rIns="91440" bIns="45720" rtlCol="0" anchor="t">
            <a:spAutoFit/>
          </a:bodyPr>
          <a:lstStyle/>
          <a:p>
            <a:pPr algn="l" rtl="0"/>
            <a:r>
              <a:rPr lang="es" b="0" i="0" u="none" baseline="0" dirty="0">
                <a:latin typeface="Arial"/>
                <a:ea typeface="Arial"/>
                <a:cs typeface="Arial"/>
              </a:rPr>
              <a:t>Arlys Martinez, receptora </a:t>
            </a:r>
            <a:endParaRPr lang="es" dirty="0">
              <a:latin typeface="Arial" panose="020B0604020202020204" pitchFamily="34" charset="0"/>
              <a:cs typeface="Arial" panose="020B0604020202020204" pitchFamily="34" charset="0"/>
            </a:endParaRPr>
          </a:p>
          <a:p>
            <a:pPr algn="l" rtl="0"/>
            <a:r>
              <a:rPr lang="es" b="0" i="0" u="none" baseline="0" dirty="0">
                <a:latin typeface="Arial"/>
                <a:ea typeface="Arial"/>
                <a:cs typeface="Arial"/>
              </a:rPr>
              <a:t>de trasplante combinado de riñón y páncreas, </a:t>
            </a:r>
            <a:endParaRPr lang="es" dirty="0">
              <a:latin typeface="Arial" panose="020B0604020202020204" pitchFamily="34" charset="0"/>
              <a:cs typeface="Arial" panose="020B0604020202020204" pitchFamily="34" charset="0"/>
            </a:endParaRPr>
          </a:p>
          <a:p>
            <a:pPr algn="l" rtl="0"/>
            <a:r>
              <a:rPr lang="es" b="0" i="0" u="none" baseline="0" dirty="0">
                <a:latin typeface="Arial"/>
                <a:ea typeface="Arial"/>
                <a:cs typeface="Arial"/>
              </a:rPr>
              <a:t>con los cirujanos del trasplante, el </a:t>
            </a:r>
            <a:endParaRPr lang="es" dirty="0">
              <a:latin typeface="Arial" panose="020B0604020202020204" pitchFamily="34" charset="0"/>
              <a:cs typeface="Arial" panose="020B0604020202020204" pitchFamily="34" charset="0"/>
            </a:endParaRPr>
          </a:p>
          <a:p>
            <a:pPr algn="l" rtl="0"/>
            <a:r>
              <a:rPr lang="es" b="0" i="0" u="none" baseline="0" dirty="0">
                <a:latin typeface="Arial"/>
                <a:ea typeface="Arial"/>
                <a:cs typeface="Arial"/>
              </a:rPr>
              <a:t>Dr. Mario Spaggiari (a la izquierda) y el </a:t>
            </a:r>
            <a:endParaRPr lang="es" dirty="0">
              <a:latin typeface="Arial" panose="020B0604020202020204" pitchFamily="34" charset="0"/>
              <a:cs typeface="Arial" panose="020B0604020202020204" pitchFamily="34" charset="0"/>
            </a:endParaRPr>
          </a:p>
          <a:p>
            <a:pPr algn="l" rtl="0"/>
            <a:r>
              <a:rPr lang="es" b="0" i="0" u="none" baseline="0" dirty="0">
                <a:latin typeface="Arial"/>
                <a:ea typeface="Arial"/>
                <a:cs typeface="Arial"/>
              </a:rPr>
              <a:t>Dr. Enrico Benedetti.</a:t>
            </a:r>
          </a:p>
          <a:p>
            <a:endParaRPr lang="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3717797"/>
      </p:ext>
    </p:extLst>
  </p:cSld>
  <p:clrMapOvr>
    <a:masterClrMapping/>
  </p:clrMapOvr>
  <p:extLst>
    <p:ext uri="{6950BFC3-D8DA-4A85-94F7-54DA5524770B}">
      <p188:commentRel xmlns:p188="http://schemas.microsoft.com/office/powerpoint/2018/8/main" r:id="rId2"/>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EEEC9F-FE5B-AA40-BE2B-B3A5EBCB23BA}"/>
              </a:ext>
            </a:extLst>
          </p:cNvPr>
          <p:cNvSpPr/>
          <p:nvPr/>
        </p:nvSpPr>
        <p:spPr>
          <a:xfrm>
            <a:off x="174875" y="168089"/>
            <a:ext cx="8791703" cy="598393"/>
          </a:xfrm>
          <a:prstGeom prst="rect">
            <a:avLst/>
          </a:prstGeom>
          <a:gradFill>
            <a:gsLst>
              <a:gs pos="17000">
                <a:srgbClr val="1188AC"/>
              </a:gs>
              <a:gs pos="100000">
                <a:srgbClr val="27CFCA"/>
              </a:gs>
            </a:gsLst>
            <a:lin ang="16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a:p>
        </p:txBody>
      </p:sp>
      <p:sp>
        <p:nvSpPr>
          <p:cNvPr id="5" name="TextBox 4">
            <a:extLst>
              <a:ext uri="{FF2B5EF4-FFF2-40B4-BE49-F238E27FC236}">
                <a16:creationId xmlns:a16="http://schemas.microsoft.com/office/drawing/2014/main" id="{DDDED3E1-268D-E94D-8A08-DB72A09B7153}"/>
              </a:ext>
            </a:extLst>
          </p:cNvPr>
          <p:cNvSpPr txBox="1"/>
          <p:nvPr/>
        </p:nvSpPr>
        <p:spPr>
          <a:xfrm>
            <a:off x="376519" y="43986"/>
            <a:ext cx="7803751" cy="652871"/>
          </a:xfrm>
          <a:prstGeom prst="rect">
            <a:avLst/>
          </a:prstGeom>
          <a:noFill/>
        </p:spPr>
        <p:txBody>
          <a:bodyPr wrap="square" rtlCol="0" anchor="t">
            <a:spAutoFit/>
          </a:bodyPr>
          <a:lstStyle/>
          <a:p>
            <a:pPr algn="l" rtl="0">
              <a:lnSpc>
                <a:spcPts val="5060"/>
              </a:lnSpc>
            </a:pPr>
            <a:r>
              <a:rPr lang="es" sz="2400" b="1" i="0" u="none" cap="all" baseline="0">
                <a:solidFill>
                  <a:schemeClr val="bg1"/>
                </a:solidFill>
                <a:latin typeface="Arial" panose="020B0604020202020204" pitchFamily="34" charset="0"/>
                <a:ea typeface="Arial" panose="020B0604020202020204" pitchFamily="34" charset="0"/>
                <a:cs typeface="Arial" panose="020B0604020202020204" pitchFamily="34" charset="0"/>
              </a:rPr>
              <a:t>Trasplante para pacientes con sobrepeso u obesidad</a:t>
            </a:r>
          </a:p>
        </p:txBody>
      </p:sp>
      <p:sp>
        <p:nvSpPr>
          <p:cNvPr id="2" name="Rectangle 1">
            <a:extLst>
              <a:ext uri="{FF2B5EF4-FFF2-40B4-BE49-F238E27FC236}">
                <a16:creationId xmlns:a16="http://schemas.microsoft.com/office/drawing/2014/main" id="{3B779340-E26C-4945-9B2B-F02DC574C75C}"/>
              </a:ext>
            </a:extLst>
          </p:cNvPr>
          <p:cNvSpPr/>
          <p:nvPr/>
        </p:nvSpPr>
        <p:spPr>
          <a:xfrm>
            <a:off x="459799" y="1147787"/>
            <a:ext cx="8145654" cy="2265107"/>
          </a:xfrm>
          <a:prstGeom prst="rect">
            <a:avLst/>
          </a:prstGeom>
        </p:spPr>
        <p:txBody>
          <a:bodyPr wrap="square" lIns="91440" tIns="45720" rIns="91440" bIns="45720" anchor="t">
            <a:spAutoFit/>
          </a:bodyPr>
          <a:lstStyle/>
          <a:p>
            <a:pPr algn="l" rtl="0">
              <a:lnSpc>
                <a:spcPts val="2600"/>
              </a:lnSpc>
            </a:pPr>
            <a:r>
              <a:rPr lang="es" b="0" i="0" u="none" baseline="0" dirty="0">
                <a:latin typeface="Arial"/>
                <a:ea typeface="Arial"/>
                <a:cs typeface="Arial"/>
              </a:rPr>
              <a:t>• Somos uno de los pocos centros de trasplante del mundo que hace trasplantes en pacientes obesos sin restricciones de IMC.</a:t>
            </a:r>
            <a:endParaRPr lang="es" dirty="0">
              <a:latin typeface="Arial" panose="020B0604020202020204" pitchFamily="34" charset="0"/>
              <a:cs typeface="Arial" panose="020B0604020202020204" pitchFamily="34" charset="0"/>
            </a:endParaRPr>
          </a:p>
          <a:p>
            <a:pPr algn="l" rtl="0">
              <a:lnSpc>
                <a:spcPts val="900"/>
              </a:lnSpc>
            </a:pPr>
            <a:endParaRPr lang="es" dirty="0">
              <a:latin typeface="Arial" panose="020B0604020202020204" pitchFamily="34" charset="0"/>
              <a:cs typeface="Arial" panose="020B0604020202020204" pitchFamily="34" charset="0"/>
            </a:endParaRPr>
          </a:p>
          <a:p>
            <a:pPr algn="l" rtl="0">
              <a:lnSpc>
                <a:spcPts val="2600"/>
              </a:lnSpc>
            </a:pPr>
            <a:r>
              <a:rPr lang="es" b="0" i="0" u="none" baseline="0" dirty="0">
                <a:latin typeface="Arial"/>
                <a:ea typeface="Arial"/>
                <a:cs typeface="Arial"/>
              </a:rPr>
              <a:t>• Esto es posible porque utilizamos tecnología robótica para realizar estos trasplantes. La técnica robótica también se utiliza en todas las cirugías de donantes en UIH, lo que minimiza la duración de la hospitalización y el tiempo de recuperación.</a:t>
            </a:r>
          </a:p>
          <a:p>
            <a:pPr algn="l" rtl="0">
              <a:lnSpc>
                <a:spcPts val="500"/>
              </a:lnSpc>
            </a:pPr>
            <a:endParaRPr lang="es" sz="300" dirty="0">
              <a:solidFill>
                <a:prstClr val="black"/>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6E95B3B-CEA9-E84E-AB9D-22EE08465837}"/>
              </a:ext>
            </a:extLst>
          </p:cNvPr>
          <p:cNvSpPr txBox="1"/>
          <p:nvPr/>
        </p:nvSpPr>
        <p:spPr>
          <a:xfrm>
            <a:off x="3711106" y="3250331"/>
            <a:ext cx="4763318" cy="3693319"/>
          </a:xfrm>
          <a:prstGeom prst="rect">
            <a:avLst/>
          </a:prstGeom>
          <a:noFill/>
        </p:spPr>
        <p:txBody>
          <a:bodyPr wrap="square" lIns="91440" tIns="45720" rIns="91440" bIns="45720" rtlCol="0" anchor="t">
            <a:spAutoFit/>
          </a:bodyPr>
          <a:lstStyle/>
          <a:p>
            <a:pPr algn="l" rtl="0"/>
            <a:r>
              <a:rPr lang="es" b="0" i="0" u="none" baseline="0" dirty="0">
                <a:latin typeface="Arial"/>
                <a:ea typeface="Arial"/>
                <a:cs typeface="Arial"/>
              </a:rPr>
              <a:t>Muchos centros de trasplante que no ofrecen técnicas robóticas se niegan a hacer trasplantes en pacientes con obesidad mórbida debido a las altas tasas</a:t>
            </a:r>
            <a:br>
              <a:rPr lang="es" dirty="0">
                <a:latin typeface="Arial" panose="020B0604020202020204" pitchFamily="34" charset="0"/>
                <a:cs typeface="Arial" panose="020B0604020202020204" pitchFamily="34" charset="0"/>
              </a:rPr>
            </a:br>
            <a:r>
              <a:rPr lang="es" b="0" i="0" u="none" baseline="0" dirty="0">
                <a:latin typeface="Arial"/>
                <a:ea typeface="Arial"/>
                <a:cs typeface="Arial"/>
              </a:rPr>
              <a:t>de infección de heridas posquirúrgicas </a:t>
            </a:r>
            <a:r>
              <a:rPr lang="es" b="0" i="0" u="none" baseline="0" dirty="0">
                <a:solidFill>
                  <a:srgbClr val="1188AC"/>
                </a:solidFill>
                <a:latin typeface="Arial"/>
                <a:ea typeface="Arial"/>
                <a:cs typeface="Arial"/>
              </a:rPr>
              <a:t>(hasta un 40 %).</a:t>
            </a:r>
          </a:p>
          <a:p>
            <a:endParaRPr lang="es" dirty="0">
              <a:solidFill>
                <a:srgbClr val="1188AC"/>
              </a:solidFill>
              <a:latin typeface="Arial" panose="020B0604020202020204" pitchFamily="34" charset="0"/>
              <a:cs typeface="Arial" panose="020B0604020202020204" pitchFamily="34" charset="0"/>
            </a:endParaRPr>
          </a:p>
          <a:p>
            <a:pPr algn="l" rtl="0"/>
            <a:r>
              <a:rPr lang="es" b="1" i="0" u="none" spc="20" baseline="0" dirty="0">
                <a:solidFill>
                  <a:srgbClr val="1188AC"/>
                </a:solidFill>
                <a:latin typeface="Arial"/>
                <a:cs typeface="Arial Narrow" panose="020B0604020202020204" pitchFamily="34" charset="0"/>
              </a:rPr>
              <a:t>Nuestra solución es cambiar el sitio de la incisión con una técnica robótica que ha reducido la tasa de infección a menos del 4 %. </a:t>
            </a:r>
          </a:p>
          <a:p>
            <a:endParaRPr lang="es" dirty="0">
              <a:latin typeface="Arial" panose="020B0604020202020204" pitchFamily="34" charset="0"/>
              <a:cs typeface="Arial" panose="020B0604020202020204" pitchFamily="34" charset="0"/>
            </a:endParaRPr>
          </a:p>
          <a:p>
            <a:endParaRPr lang="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8256216"/>
      </p:ext>
    </p:extLst>
  </p:cSld>
  <p:clrMapOvr>
    <a:masterClrMapping/>
  </p:clrMapOvr>
  <p:extLst>
    <p:ext uri="{6950BFC3-D8DA-4A85-94F7-54DA5524770B}">
      <p188:commentRel xmlns:p188="http://schemas.microsoft.com/office/powerpoint/2018/8/main" r:id="rId2"/>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608" y="1543375"/>
            <a:ext cx="8272754" cy="5031992"/>
          </a:xfrm>
        </p:spPr>
        <p:txBody>
          <a:bodyPr vert="horz" lIns="91440" tIns="45720" rIns="91440" bIns="45720" rtlCol="0" anchor="t">
            <a:normAutofit fontScale="47500" lnSpcReduction="20000"/>
          </a:bodyPr>
          <a:lstStyle/>
          <a:p>
            <a:pPr marL="0" indent="0" algn="l" rtl="0">
              <a:buNone/>
            </a:pPr>
            <a:r>
              <a:rPr lang="es" sz="3400" b="1" i="0" u="none" baseline="0">
                <a:solidFill>
                  <a:srgbClr val="1188AC"/>
                </a:solidFill>
                <a:latin typeface="Arial" panose="020B0604020202020204" pitchFamily="34" charset="0"/>
                <a:ea typeface="Arial" panose="020B0604020202020204" pitchFamily="34" charset="0"/>
                <a:cs typeface="Arial" panose="020B0604020202020204" pitchFamily="34" charset="0"/>
              </a:rPr>
              <a:t>¿Quién?</a:t>
            </a:r>
          </a:p>
          <a:p>
            <a:pPr lvl="1" algn="l" rtl="0"/>
            <a:r>
              <a:rPr lang="es" sz="2900" b="0" i="0" u="none" baseline="0">
                <a:latin typeface="Arial" panose="020B0604020202020204" pitchFamily="34" charset="0"/>
                <a:ea typeface="Arial" panose="020B0604020202020204" pitchFamily="34" charset="0"/>
                <a:cs typeface="Arial" panose="020B0604020202020204" pitchFamily="34" charset="0"/>
              </a:rPr>
              <a:t>Pacientes que han estado en diálisis durante al menos un año.</a:t>
            </a:r>
          </a:p>
          <a:p>
            <a:pPr marL="0" indent="0" algn="l" rtl="0">
              <a:buNone/>
            </a:pPr>
            <a:endParaRPr lang="es" sz="3400" b="1">
              <a:solidFill>
                <a:srgbClr val="1188AC"/>
              </a:solidFill>
              <a:latin typeface="Arial"/>
              <a:cs typeface="Arial"/>
            </a:endParaRPr>
          </a:p>
          <a:p>
            <a:pPr marL="0" indent="0" algn="l" rtl="0">
              <a:buNone/>
            </a:pPr>
            <a:r>
              <a:rPr lang="es" sz="3400" b="1" i="0" u="none" baseline="0">
                <a:solidFill>
                  <a:srgbClr val="1188AC"/>
                </a:solidFill>
                <a:latin typeface="Arial"/>
                <a:ea typeface="Arial"/>
                <a:cs typeface="Arial"/>
              </a:rPr>
              <a:t>¿Qué?</a:t>
            </a:r>
            <a:endParaRPr lang="es">
              <a:latin typeface="Arial"/>
              <a:cs typeface="Arial"/>
            </a:endParaRPr>
          </a:p>
          <a:p>
            <a:pPr lvl="1" algn="l" rtl="0"/>
            <a:r>
              <a:rPr lang="es" sz="2900" b="0" i="0" u="none" baseline="0">
                <a:latin typeface="Arial" panose="020B0604020202020204" pitchFamily="34" charset="0"/>
                <a:ea typeface="Arial" panose="020B0604020202020204" pitchFamily="34" charset="0"/>
                <a:cs typeface="Arial" panose="020B0604020202020204" pitchFamily="34" charset="0"/>
              </a:rPr>
              <a:t>Un estudio de investigación de 12 meses con dos grupos a los que podría ser asignado </a:t>
            </a:r>
            <a:r>
              <a:rPr lang="es" sz="2900" b="0" i="0" u="sng" baseline="0">
                <a:latin typeface="Arial" panose="020B0604020202020204" pitchFamily="34" charset="0"/>
                <a:ea typeface="Arial" panose="020B0604020202020204" pitchFamily="34" charset="0"/>
                <a:cs typeface="Arial" panose="020B0604020202020204" pitchFamily="34" charset="0"/>
              </a:rPr>
              <a:t>de forma aleatoria</a:t>
            </a:r>
            <a:r>
              <a:rPr lang="es" sz="2900" b="0" i="0" u="none" baseline="0">
                <a:latin typeface="Arial" panose="020B0604020202020204" pitchFamily="34" charset="0"/>
                <a:ea typeface="Arial" panose="020B0604020202020204" pitchFamily="34" charset="0"/>
                <a:cs typeface="Arial" panose="020B0604020202020204" pitchFamily="34" charset="0"/>
              </a:rPr>
              <a:t>:</a:t>
            </a:r>
          </a:p>
          <a:p>
            <a:pPr lvl="1" algn="l" rtl="0"/>
            <a:r>
              <a:rPr lang="es" sz="2900" b="1" i="0" u="sng" baseline="0">
                <a:latin typeface="Arial" panose="020B0604020202020204" pitchFamily="34" charset="0"/>
                <a:ea typeface="Arial" panose="020B0604020202020204" pitchFamily="34" charset="0"/>
                <a:cs typeface="Arial" panose="020B0604020202020204" pitchFamily="34" charset="0"/>
              </a:rPr>
              <a:t>Grupo 1:</a:t>
            </a:r>
          </a:p>
          <a:p>
            <a:pPr lvl="2" algn="l" rtl="0"/>
            <a:r>
              <a:rPr lang="es" sz="2300" b="0" i="0" u="none" baseline="0">
                <a:latin typeface="Arial" panose="020B0604020202020204" pitchFamily="34" charset="0"/>
                <a:ea typeface="Arial" panose="020B0604020202020204" pitchFamily="34" charset="0"/>
                <a:cs typeface="Arial" panose="020B0604020202020204" pitchFamily="34" charset="0"/>
              </a:rPr>
              <a:t>2 días a la semana de entrenamientos con ejercicios individuales, personalizados y gratuitos en nuestros días libres de diálisis.</a:t>
            </a:r>
          </a:p>
          <a:p>
            <a:pPr lvl="2" algn="l" rtl="0"/>
            <a:r>
              <a:rPr lang="es" sz="2300" b="0" i="0" u="none" baseline="0">
                <a:latin typeface="Arial" panose="020B0604020202020204" pitchFamily="34" charset="0"/>
                <a:ea typeface="Arial" panose="020B0604020202020204" pitchFamily="34" charset="0"/>
                <a:cs typeface="Arial" panose="020B0604020202020204" pitchFamily="34" charset="0"/>
              </a:rPr>
              <a:t>El programa está destinado a ayudar a </a:t>
            </a:r>
            <a:r>
              <a:rPr lang="es" sz="2300" b="1" i="0" u="none" baseline="0">
                <a:latin typeface="Arial" panose="020B0604020202020204" pitchFamily="34" charset="0"/>
                <a:ea typeface="Arial" panose="020B0604020202020204" pitchFamily="34" charset="0"/>
                <a:cs typeface="Arial" panose="020B0604020202020204" pitchFamily="34" charset="0"/>
              </a:rPr>
              <a:t>reducir el dolor, aumentar la fuerza, reducir la fatiga y aumentar la función física </a:t>
            </a:r>
            <a:r>
              <a:rPr lang="es" sz="2300" b="0" i="0" u="none" baseline="0">
                <a:latin typeface="Arial" panose="020B0604020202020204" pitchFamily="34" charset="0"/>
                <a:ea typeface="Arial" panose="020B0604020202020204" pitchFamily="34" charset="0"/>
                <a:cs typeface="Arial" panose="020B0604020202020204" pitchFamily="34" charset="0"/>
              </a:rPr>
              <a:t>SIN sensación de cansancio posterior.</a:t>
            </a:r>
          </a:p>
          <a:p>
            <a:pPr lvl="1" algn="l" rtl="0"/>
            <a:r>
              <a:rPr lang="es" sz="2900" b="1" i="0" u="sng" baseline="0">
                <a:latin typeface="Arial" panose="020B0604020202020204" pitchFamily="34" charset="0"/>
                <a:ea typeface="Arial" panose="020B0604020202020204" pitchFamily="34" charset="0"/>
                <a:cs typeface="Arial" panose="020B0604020202020204" pitchFamily="34" charset="0"/>
              </a:rPr>
              <a:t>Grupo 2:</a:t>
            </a:r>
          </a:p>
          <a:p>
            <a:pPr lvl="2" algn="l" rtl="0"/>
            <a:r>
              <a:rPr lang="es" sz="2300" b="0" i="0" u="none" baseline="0">
                <a:latin typeface="Arial" panose="020B0604020202020204" pitchFamily="34" charset="0"/>
                <a:ea typeface="Arial" panose="020B0604020202020204" pitchFamily="34" charset="0"/>
                <a:cs typeface="Arial" panose="020B0604020202020204" pitchFamily="34" charset="0"/>
              </a:rPr>
              <a:t>No se realiza la intervención de ejercicios, pero recibirá un pago por participar en las visitas de control, en lugar de sesiones gratuitas de rehabilitación con ejercicios.</a:t>
            </a:r>
          </a:p>
          <a:p>
            <a:pPr marL="0" indent="0" algn="l" rtl="0">
              <a:buNone/>
            </a:pPr>
            <a:r>
              <a:rPr lang="es" sz="3400" b="1" i="0" u="none" baseline="0">
                <a:solidFill>
                  <a:srgbClr val="1188AC"/>
                </a:solidFill>
                <a:latin typeface="Arial" panose="020B0604020202020204" pitchFamily="34" charset="0"/>
                <a:ea typeface="Arial" panose="020B0604020202020204" pitchFamily="34" charset="0"/>
                <a:cs typeface="Arial" panose="020B0604020202020204" pitchFamily="34" charset="0"/>
              </a:rPr>
              <a:t>¿Dónde?</a:t>
            </a:r>
          </a:p>
          <a:p>
            <a:pPr lvl="1" algn="l" rtl="0"/>
            <a:r>
              <a:rPr lang="es" sz="2300" b="0" i="0" u="none" baseline="0">
                <a:latin typeface="Arial" panose="020B0604020202020204" pitchFamily="34" charset="0"/>
                <a:ea typeface="Arial" panose="020B0604020202020204" pitchFamily="34" charset="0"/>
                <a:cs typeface="Arial" panose="020B0604020202020204" pitchFamily="34" charset="0"/>
              </a:rPr>
              <a:t>Todas las visitas son en UIC.</a:t>
            </a:r>
          </a:p>
          <a:p>
            <a:pPr lvl="1" algn="l" rtl="0"/>
            <a:r>
              <a:rPr lang="es" sz="2300" b="0" i="0" u="none" baseline="0">
                <a:latin typeface="Arial" panose="020B0604020202020204" pitchFamily="34" charset="0"/>
                <a:ea typeface="Arial" panose="020B0604020202020204" pitchFamily="34" charset="0"/>
                <a:cs typeface="Arial" panose="020B0604020202020204" pitchFamily="34" charset="0"/>
              </a:rPr>
              <a:t>1640 W Roosevelt Rd, Chicago IL, 60614</a:t>
            </a:r>
          </a:p>
          <a:p>
            <a:pPr lvl="1" algn="l" rtl="0"/>
            <a:r>
              <a:rPr lang="es" sz="2300" b="0" i="0" u="none" baseline="0">
                <a:latin typeface="Arial" panose="020B0604020202020204" pitchFamily="34" charset="0"/>
                <a:ea typeface="Arial" panose="020B0604020202020204" pitchFamily="34" charset="0"/>
                <a:cs typeface="Arial" panose="020B0604020202020204" pitchFamily="34" charset="0"/>
              </a:rPr>
              <a:t>Tiene estacionamiento gratuito.</a:t>
            </a:r>
          </a:p>
          <a:p>
            <a:pPr lvl="1" algn="l" rtl="0"/>
            <a:endParaRPr lang="es" sz="3400">
              <a:latin typeface="Arial" panose="020B0604020202020204" pitchFamily="34" charset="0"/>
              <a:cs typeface="Arial" panose="020B0604020202020204" pitchFamily="34" charset="0"/>
            </a:endParaRPr>
          </a:p>
          <a:p>
            <a:pPr lvl="1" algn="ctr" rtl="0"/>
            <a:endParaRPr lang="es" sz="3400" b="1">
              <a:solidFill>
                <a:srgbClr val="0070C0"/>
              </a:solidFill>
              <a:latin typeface="Arial" panose="020B0604020202020204" pitchFamily="34" charset="0"/>
              <a:cs typeface="Arial" panose="020B0604020202020204" pitchFamily="34" charset="0"/>
            </a:endParaRPr>
          </a:p>
          <a:p>
            <a:pPr marL="0" indent="0" algn="ctr" rtl="0">
              <a:buNone/>
            </a:pPr>
            <a:r>
              <a:rPr lang="es" sz="3800" b="1" i="0" u="none" baseline="0">
                <a:solidFill>
                  <a:srgbClr val="1188AC"/>
                </a:solidFill>
                <a:latin typeface="Arial" panose="020B0604020202020204" pitchFamily="34" charset="0"/>
                <a:ea typeface="Arial" panose="020B0604020202020204" pitchFamily="34" charset="0"/>
                <a:cs typeface="Arial" panose="020B0604020202020204" pitchFamily="34" charset="0"/>
              </a:rPr>
              <a:t>En caso de estar interesado en saber más, ¡infórmele a su coordinador!</a:t>
            </a:r>
          </a:p>
          <a:p>
            <a:pPr lvl="2" algn="l" rtl="0"/>
            <a:endParaRPr lang="es"/>
          </a:p>
          <a:p>
            <a:pPr lvl="2" algn="l" rtl="0"/>
            <a:endParaRPr lang="es"/>
          </a:p>
        </p:txBody>
      </p:sp>
      <p:sp>
        <p:nvSpPr>
          <p:cNvPr id="5" name="Rectangle 4">
            <a:extLst>
              <a:ext uri="{FF2B5EF4-FFF2-40B4-BE49-F238E27FC236}">
                <a16:creationId xmlns:a16="http://schemas.microsoft.com/office/drawing/2014/main" id="{5EEDEABC-E9E7-5346-84B6-A9DC4DF4DC28}"/>
              </a:ext>
            </a:extLst>
          </p:cNvPr>
          <p:cNvSpPr/>
          <p:nvPr/>
        </p:nvSpPr>
        <p:spPr>
          <a:xfrm>
            <a:off x="109702" y="109900"/>
            <a:ext cx="8791703" cy="598393"/>
          </a:xfrm>
          <a:prstGeom prst="rect">
            <a:avLst/>
          </a:prstGeom>
          <a:gradFill>
            <a:gsLst>
              <a:gs pos="17000">
                <a:srgbClr val="1188AC"/>
              </a:gs>
              <a:gs pos="100000">
                <a:srgbClr val="27CFCA"/>
              </a:gs>
            </a:gsLst>
            <a:lin ang="16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rtl="0">
              <a:lnSpc>
                <a:spcPts val="5060"/>
              </a:lnSpc>
            </a:pPr>
            <a:r>
              <a:rPr lang="es" sz="2000" b="1" i="0" u="none" cap="all" baseline="0">
                <a:solidFill>
                  <a:schemeClr val="bg1"/>
                </a:solidFill>
                <a:latin typeface="Arial" panose="020B0604020202020204" pitchFamily="34" charset="0"/>
                <a:ea typeface="Arial" panose="020B0604020202020204" pitchFamily="34" charset="0"/>
                <a:cs typeface="Arial" panose="020B0604020202020204" pitchFamily="34" charset="0"/>
              </a:rPr>
              <a:t>Programa de rehabilitación con ejercicios</a:t>
            </a:r>
          </a:p>
        </p:txBody>
      </p:sp>
    </p:spTree>
    <p:extLst>
      <p:ext uri="{BB962C8B-B14F-4D97-AF65-F5344CB8AC3E}">
        <p14:creationId xmlns:p14="http://schemas.microsoft.com/office/powerpoint/2010/main" val="3510168953"/>
      </p:ext>
    </p:extLst>
  </p:cSld>
  <p:clrMapOvr>
    <a:masterClrMapping/>
  </p:clrMapOvr>
  <p:extLst>
    <p:ext uri="{6950BFC3-D8DA-4A85-94F7-54DA5524770B}">
      <p188:commentRel xmlns:p188="http://schemas.microsoft.com/office/powerpoint/2018/8/main" r:id="rId2"/>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EDEABC-E9E7-5346-84B6-A9DC4DF4DC28}"/>
              </a:ext>
            </a:extLst>
          </p:cNvPr>
          <p:cNvSpPr/>
          <p:nvPr/>
        </p:nvSpPr>
        <p:spPr>
          <a:xfrm>
            <a:off x="174875" y="168089"/>
            <a:ext cx="8791703" cy="598393"/>
          </a:xfrm>
          <a:prstGeom prst="rect">
            <a:avLst/>
          </a:prstGeom>
          <a:gradFill>
            <a:gsLst>
              <a:gs pos="17000">
                <a:srgbClr val="1188AC"/>
              </a:gs>
              <a:gs pos="100000">
                <a:srgbClr val="27CFCA"/>
              </a:gs>
            </a:gsLst>
            <a:lin ang="16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a:p>
        </p:txBody>
      </p:sp>
      <p:sp>
        <p:nvSpPr>
          <p:cNvPr id="5" name="TextBox 4">
            <a:extLst>
              <a:ext uri="{FF2B5EF4-FFF2-40B4-BE49-F238E27FC236}">
                <a16:creationId xmlns:a16="http://schemas.microsoft.com/office/drawing/2014/main" id="{9B03B4F6-B359-314A-AFC0-CDEC8CED29BB}"/>
              </a:ext>
            </a:extLst>
          </p:cNvPr>
          <p:cNvSpPr txBox="1"/>
          <p:nvPr/>
        </p:nvSpPr>
        <p:spPr>
          <a:xfrm>
            <a:off x="376519" y="43986"/>
            <a:ext cx="7803751" cy="652871"/>
          </a:xfrm>
          <a:prstGeom prst="rect">
            <a:avLst/>
          </a:prstGeom>
          <a:noFill/>
        </p:spPr>
        <p:txBody>
          <a:bodyPr wrap="square" rtlCol="0" anchor="t">
            <a:spAutoFit/>
          </a:bodyPr>
          <a:lstStyle/>
          <a:p>
            <a:pPr algn="l" rtl="0">
              <a:lnSpc>
                <a:spcPts val="5060"/>
              </a:lnSpc>
            </a:pPr>
            <a:r>
              <a:rPr lang="es" sz="2400" b="1" i="0" u="none" cap="all" baseline="0">
                <a:solidFill>
                  <a:schemeClr val="bg1"/>
                </a:solidFill>
                <a:latin typeface="Arial" panose="020B0604020202020204" pitchFamily="34" charset="0"/>
                <a:ea typeface="Arial" panose="020B0604020202020204" pitchFamily="34" charset="0"/>
                <a:cs typeface="Arial" panose="020B0604020202020204" pitchFamily="34" charset="0"/>
              </a:rPr>
              <a:t>Beneficios de un trasplante de donante vivo</a:t>
            </a:r>
          </a:p>
        </p:txBody>
      </p:sp>
      <p:sp>
        <p:nvSpPr>
          <p:cNvPr id="3" name="Rectangle 2">
            <a:extLst>
              <a:ext uri="{FF2B5EF4-FFF2-40B4-BE49-F238E27FC236}">
                <a16:creationId xmlns:a16="http://schemas.microsoft.com/office/drawing/2014/main" id="{B5F838A8-EB86-7043-ABB8-910522C0D6C0}"/>
              </a:ext>
            </a:extLst>
          </p:cNvPr>
          <p:cNvSpPr/>
          <p:nvPr/>
        </p:nvSpPr>
        <p:spPr>
          <a:xfrm>
            <a:off x="454041" y="1320839"/>
            <a:ext cx="2951019" cy="1138773"/>
          </a:xfrm>
          <a:prstGeom prst="rect">
            <a:avLst/>
          </a:prstGeom>
        </p:spPr>
        <p:txBody>
          <a:bodyPr wrap="square">
            <a:spAutoFit/>
          </a:bodyPr>
          <a:lstStyle/>
          <a:p>
            <a:pPr algn="l" rtl="0"/>
            <a:r>
              <a:rPr lang="es" sz="1700" b="1" i="0" u="none" baseline="0">
                <a:solidFill>
                  <a:srgbClr val="038F9C"/>
                </a:solidFill>
                <a:latin typeface="Arial Black" panose="020B0604020202020204" pitchFamily="34" charset="0"/>
                <a:ea typeface="Arial Black" panose="020B0604020202020204" pitchFamily="34" charset="0"/>
                <a:cs typeface="Arial Black" panose="020B0604020202020204" pitchFamily="34" charset="0"/>
              </a:rPr>
              <a:t>Un paciente puede </a:t>
            </a:r>
          </a:p>
          <a:p>
            <a:pPr algn="l" rtl="0"/>
            <a:r>
              <a:rPr lang="es" sz="1700" b="1" i="0" u="none" baseline="0">
                <a:solidFill>
                  <a:srgbClr val="038F9C"/>
                </a:solidFill>
                <a:latin typeface="Arial Black" panose="020B0604020202020204" pitchFamily="34" charset="0"/>
                <a:ea typeface="Arial Black" panose="020B0604020202020204" pitchFamily="34" charset="0"/>
                <a:cs typeface="Arial Black" panose="020B0604020202020204" pitchFamily="34" charset="0"/>
              </a:rPr>
              <a:t>tener un donante, </a:t>
            </a:r>
          </a:p>
          <a:p>
            <a:pPr algn="l" rtl="0"/>
            <a:r>
              <a:rPr lang="es" sz="1700" b="1" i="0" u="none" baseline="0">
                <a:solidFill>
                  <a:srgbClr val="038F9C"/>
                </a:solidFill>
                <a:latin typeface="Arial Black" panose="020B0604020202020204" pitchFamily="34" charset="0"/>
                <a:ea typeface="Arial Black" panose="020B0604020202020204" pitchFamily="34" charset="0"/>
                <a:cs typeface="Arial Black" panose="020B0604020202020204" pitchFamily="34" charset="0"/>
              </a:rPr>
              <a:t>pero ser </a:t>
            </a:r>
          </a:p>
          <a:p>
            <a:pPr algn="l" rtl="0"/>
            <a:r>
              <a:rPr lang="es" sz="1700" b="1" i="0" u="none" baseline="0">
                <a:solidFill>
                  <a:srgbClr val="038F9C"/>
                </a:solidFill>
                <a:latin typeface="Arial Black" panose="020B0604020202020204" pitchFamily="34" charset="0"/>
                <a:ea typeface="Arial Black" panose="020B0604020202020204" pitchFamily="34" charset="0"/>
                <a:cs typeface="Arial Black" panose="020B0604020202020204" pitchFamily="34" charset="0"/>
              </a:rPr>
              <a:t>incompatibles.</a:t>
            </a:r>
          </a:p>
        </p:txBody>
      </p:sp>
      <p:sp>
        <p:nvSpPr>
          <p:cNvPr id="11" name="Rectangle 10">
            <a:extLst>
              <a:ext uri="{FF2B5EF4-FFF2-40B4-BE49-F238E27FC236}">
                <a16:creationId xmlns:a16="http://schemas.microsoft.com/office/drawing/2014/main" id="{3D9F7D81-9A77-4540-A585-BEDE87DE9921}"/>
              </a:ext>
            </a:extLst>
          </p:cNvPr>
          <p:cNvSpPr/>
          <p:nvPr/>
        </p:nvSpPr>
        <p:spPr>
          <a:xfrm>
            <a:off x="454041" y="3157319"/>
            <a:ext cx="3087870" cy="877163"/>
          </a:xfrm>
          <a:prstGeom prst="rect">
            <a:avLst/>
          </a:prstGeom>
        </p:spPr>
        <p:txBody>
          <a:bodyPr wrap="square">
            <a:spAutoFit/>
          </a:bodyPr>
          <a:lstStyle/>
          <a:p>
            <a:pPr algn="l" rtl="0"/>
            <a:r>
              <a:rPr lang="es" sz="1700" b="1" i="0" u="none" baseline="0">
                <a:solidFill>
                  <a:srgbClr val="038F9C"/>
                </a:solidFill>
                <a:latin typeface="Arial Black" panose="020B0604020202020204" pitchFamily="34" charset="0"/>
                <a:ea typeface="Arial Black" panose="020B0604020202020204" pitchFamily="34" charset="0"/>
                <a:cs typeface="Arial Black" panose="020B0604020202020204" pitchFamily="34" charset="0"/>
              </a:rPr>
              <a:t>Una situación similar </a:t>
            </a:r>
            <a:br>
              <a:rPr lang="es" sz="1700" b="1">
                <a:solidFill>
                  <a:srgbClr val="038F9C"/>
                </a:solidFill>
                <a:latin typeface="Arial Black" panose="020B0604020202020204" pitchFamily="34" charset="0"/>
                <a:cs typeface="Arial Black" panose="020B0604020202020204" pitchFamily="34" charset="0"/>
              </a:rPr>
            </a:br>
            <a:r>
              <a:rPr lang="es" sz="1700" b="1" i="0" u="none" baseline="0">
                <a:solidFill>
                  <a:srgbClr val="038F9C"/>
                </a:solidFill>
                <a:latin typeface="Arial Black" panose="020B0604020202020204" pitchFamily="34" charset="0"/>
                <a:ea typeface="Arial Black" panose="020B0604020202020204" pitchFamily="34" charset="0"/>
                <a:cs typeface="Arial Black" panose="020B0604020202020204" pitchFamily="34" charset="0"/>
              </a:rPr>
              <a:t>puede ocurrirle a </a:t>
            </a:r>
            <a:br>
              <a:rPr lang="es" sz="1700" b="1">
                <a:solidFill>
                  <a:srgbClr val="038F9C"/>
                </a:solidFill>
                <a:latin typeface="Arial Black" panose="020B0604020202020204" pitchFamily="34" charset="0"/>
                <a:cs typeface="Arial Black" panose="020B0604020202020204" pitchFamily="34" charset="0"/>
              </a:rPr>
            </a:br>
            <a:r>
              <a:rPr lang="es" sz="1700" b="1" i="0" u="none" baseline="0">
                <a:solidFill>
                  <a:srgbClr val="038F9C"/>
                </a:solidFill>
                <a:latin typeface="Arial Black" panose="020B0604020202020204" pitchFamily="34" charset="0"/>
                <a:ea typeface="Arial Black" panose="020B0604020202020204" pitchFamily="34" charset="0"/>
                <a:cs typeface="Arial Black" panose="020B0604020202020204" pitchFamily="34" charset="0"/>
              </a:rPr>
              <a:t>otra pareja</a:t>
            </a:r>
          </a:p>
        </p:txBody>
      </p:sp>
      <p:sp>
        <p:nvSpPr>
          <p:cNvPr id="14" name="Rectangle 13">
            <a:extLst>
              <a:ext uri="{FF2B5EF4-FFF2-40B4-BE49-F238E27FC236}">
                <a16:creationId xmlns:a16="http://schemas.microsoft.com/office/drawing/2014/main" id="{E7597E99-22B8-FC41-B95C-CBD9CC889C0C}"/>
              </a:ext>
            </a:extLst>
          </p:cNvPr>
          <p:cNvSpPr/>
          <p:nvPr/>
        </p:nvSpPr>
        <p:spPr>
          <a:xfrm>
            <a:off x="454041" y="4641493"/>
            <a:ext cx="3087870" cy="1400383"/>
          </a:xfrm>
          <a:prstGeom prst="rect">
            <a:avLst/>
          </a:prstGeom>
        </p:spPr>
        <p:txBody>
          <a:bodyPr wrap="square">
            <a:spAutoFit/>
          </a:bodyPr>
          <a:lstStyle/>
          <a:p>
            <a:pPr algn="l" rtl="0"/>
            <a:r>
              <a:rPr lang="es" sz="1700" b="1" i="0" u="none" baseline="0">
                <a:solidFill>
                  <a:srgbClr val="038F9C"/>
                </a:solidFill>
                <a:latin typeface="Arial Black" panose="020B0604020202020204" pitchFamily="34" charset="0"/>
                <a:ea typeface="Arial Black" panose="020B0604020202020204" pitchFamily="34" charset="0"/>
                <a:cs typeface="Arial Black" panose="020B0604020202020204" pitchFamily="34" charset="0"/>
              </a:rPr>
              <a:t>Realizamos un </a:t>
            </a:r>
            <a:br>
              <a:rPr lang="es" sz="1700" b="1">
                <a:solidFill>
                  <a:srgbClr val="038F9C"/>
                </a:solidFill>
                <a:latin typeface="Arial Black" panose="020B0604020202020204" pitchFamily="34" charset="0"/>
                <a:cs typeface="Arial Black" panose="020B0604020202020204" pitchFamily="34" charset="0"/>
              </a:rPr>
            </a:br>
            <a:r>
              <a:rPr lang="es" sz="1700" b="1" i="0" u="none" baseline="0">
                <a:solidFill>
                  <a:srgbClr val="038F9C"/>
                </a:solidFill>
                <a:latin typeface="Arial Black" panose="020B0604020202020204" pitchFamily="34" charset="0"/>
                <a:ea typeface="Arial Black" panose="020B0604020202020204" pitchFamily="34" charset="0"/>
                <a:cs typeface="Arial Black" panose="020B0604020202020204" pitchFamily="34" charset="0"/>
              </a:rPr>
              <a:t>intercambios de donantes para lograr DOS </a:t>
            </a:r>
            <a:br>
              <a:rPr lang="es" sz="1700" b="1">
                <a:solidFill>
                  <a:srgbClr val="038F9C"/>
                </a:solidFill>
                <a:latin typeface="Arial Black" panose="020B0604020202020204" pitchFamily="34" charset="0"/>
                <a:cs typeface="Arial Black" panose="020B0604020202020204" pitchFamily="34" charset="0"/>
              </a:rPr>
            </a:br>
            <a:r>
              <a:rPr lang="es" sz="1700" b="1" i="0" u="none" baseline="0">
                <a:solidFill>
                  <a:srgbClr val="038F9C"/>
                </a:solidFill>
                <a:latin typeface="Arial Black" panose="020B0604020202020204" pitchFamily="34" charset="0"/>
                <a:ea typeface="Arial Black" panose="020B0604020202020204" pitchFamily="34" charset="0"/>
                <a:cs typeface="Arial Black" panose="020B0604020202020204" pitchFamily="34" charset="0"/>
              </a:rPr>
              <a:t>donaciones en vida compatibles</a:t>
            </a:r>
          </a:p>
        </p:txBody>
      </p:sp>
      <p:sp>
        <p:nvSpPr>
          <p:cNvPr id="2" name="Right Arrow 1">
            <a:extLst>
              <a:ext uri="{FF2B5EF4-FFF2-40B4-BE49-F238E27FC236}">
                <a16:creationId xmlns:a16="http://schemas.microsoft.com/office/drawing/2014/main" id="{C3BB7946-4666-C94F-9372-8547F527D742}"/>
              </a:ext>
            </a:extLst>
          </p:cNvPr>
          <p:cNvSpPr/>
          <p:nvPr/>
        </p:nvSpPr>
        <p:spPr>
          <a:xfrm>
            <a:off x="1929550" y="919990"/>
            <a:ext cx="3183470" cy="1984760"/>
          </a:xfrm>
          <a:prstGeom prst="rightArrow">
            <a:avLst/>
          </a:prstGeom>
          <a:gradFill>
            <a:gsLst>
              <a:gs pos="0">
                <a:srgbClr val="00A8C1">
                  <a:alpha val="0"/>
                </a:srgbClr>
              </a:gs>
              <a:gs pos="98000">
                <a:srgbClr val="588885">
                  <a:alpha val="53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16" name="Right Arrow 15">
            <a:extLst>
              <a:ext uri="{FF2B5EF4-FFF2-40B4-BE49-F238E27FC236}">
                <a16:creationId xmlns:a16="http://schemas.microsoft.com/office/drawing/2014/main" id="{DB87A7F1-BB0B-4341-A792-18355B2CAF6C}"/>
              </a:ext>
            </a:extLst>
          </p:cNvPr>
          <p:cNvSpPr/>
          <p:nvPr/>
        </p:nvSpPr>
        <p:spPr>
          <a:xfrm>
            <a:off x="1929550" y="2604010"/>
            <a:ext cx="3183470" cy="1984760"/>
          </a:xfrm>
          <a:prstGeom prst="rightArrow">
            <a:avLst/>
          </a:prstGeom>
          <a:gradFill>
            <a:gsLst>
              <a:gs pos="0">
                <a:srgbClr val="00A8C1">
                  <a:alpha val="0"/>
                </a:srgbClr>
              </a:gs>
              <a:gs pos="98000">
                <a:srgbClr val="588885">
                  <a:alpha val="53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17" name="Right Arrow 16">
            <a:extLst>
              <a:ext uri="{FF2B5EF4-FFF2-40B4-BE49-F238E27FC236}">
                <a16:creationId xmlns:a16="http://schemas.microsoft.com/office/drawing/2014/main" id="{0816AE9D-FAE2-054B-A11B-E076C8BF6212}"/>
              </a:ext>
            </a:extLst>
          </p:cNvPr>
          <p:cNvSpPr/>
          <p:nvPr/>
        </p:nvSpPr>
        <p:spPr>
          <a:xfrm>
            <a:off x="1929550" y="4333750"/>
            <a:ext cx="3183470" cy="1984760"/>
          </a:xfrm>
          <a:prstGeom prst="rightArrow">
            <a:avLst/>
          </a:prstGeom>
          <a:gradFill>
            <a:gsLst>
              <a:gs pos="0">
                <a:srgbClr val="00A8C1">
                  <a:alpha val="0"/>
                </a:srgbClr>
              </a:gs>
              <a:gs pos="98000">
                <a:srgbClr val="588885">
                  <a:alpha val="53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Tree>
    <p:extLst>
      <p:ext uri="{BB962C8B-B14F-4D97-AF65-F5344CB8AC3E}">
        <p14:creationId xmlns:p14="http://schemas.microsoft.com/office/powerpoint/2010/main" val="792101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9">
            <a:extLst>
              <a:ext uri="{FF2B5EF4-FFF2-40B4-BE49-F238E27FC236}">
                <a16:creationId xmlns:a16="http://schemas.microsoft.com/office/drawing/2014/main" id="{7E5E355B-6FA6-BF49-A37F-775AED372BE6}"/>
              </a:ext>
            </a:extLst>
          </p:cNvPr>
          <p:cNvPicPr>
            <a:picLocks noChangeAspect="1"/>
          </p:cNvPicPr>
          <p:nvPr/>
        </p:nvPicPr>
        <p:blipFill rotWithShape="1">
          <a:blip r:embed="rId2"/>
          <a:srcRect l="1998" t="3201" r="19869" b="4001"/>
          <a:stretch/>
        </p:blipFill>
        <p:spPr>
          <a:xfrm>
            <a:off x="190253" y="168132"/>
            <a:ext cx="8762017" cy="6504438"/>
          </a:xfrm>
          <a:prstGeom prst="rect">
            <a:avLst/>
          </a:prstGeom>
        </p:spPr>
      </p:pic>
      <p:sp>
        <p:nvSpPr>
          <p:cNvPr id="5" name="TextBox 4">
            <a:extLst>
              <a:ext uri="{FF2B5EF4-FFF2-40B4-BE49-F238E27FC236}">
                <a16:creationId xmlns:a16="http://schemas.microsoft.com/office/drawing/2014/main" id="{4BAB1B47-4DDE-104A-847A-263CC3470C06}"/>
              </a:ext>
            </a:extLst>
          </p:cNvPr>
          <p:cNvSpPr txBox="1"/>
          <p:nvPr/>
        </p:nvSpPr>
        <p:spPr>
          <a:xfrm>
            <a:off x="687939" y="2599392"/>
            <a:ext cx="8035728" cy="646331"/>
          </a:xfrm>
          <a:prstGeom prst="rect">
            <a:avLst/>
          </a:prstGeom>
          <a:noFill/>
        </p:spPr>
        <p:txBody>
          <a:bodyPr wrap="square" rtlCol="0">
            <a:spAutoFit/>
          </a:bodyPr>
          <a:lstStyle/>
          <a:p>
            <a:pPr algn="l" rtl="0"/>
            <a:r>
              <a:rPr lang="es" sz="3600" b="1" i="0" u="none" baseline="0">
                <a:solidFill>
                  <a:schemeClr val="bg1"/>
                </a:solidFill>
                <a:latin typeface="Arial" panose="020B0604020202020204" pitchFamily="34" charset="0"/>
                <a:ea typeface="Arial" panose="020B0604020202020204" pitchFamily="34" charset="0"/>
                <a:cs typeface="Arial" panose="020B0604020202020204" pitchFamily="34" charset="0"/>
              </a:rPr>
              <a:t>Vida después de la cirugía de trasplante</a:t>
            </a:r>
          </a:p>
        </p:txBody>
      </p:sp>
      <p:cxnSp>
        <p:nvCxnSpPr>
          <p:cNvPr id="7" name="Straight Connector 6">
            <a:extLst>
              <a:ext uri="{FF2B5EF4-FFF2-40B4-BE49-F238E27FC236}">
                <a16:creationId xmlns:a16="http://schemas.microsoft.com/office/drawing/2014/main" id="{B747C655-2D43-7941-A7A8-AB57F7A71FDB}"/>
              </a:ext>
            </a:extLst>
          </p:cNvPr>
          <p:cNvCxnSpPr>
            <a:cxnSpLocks/>
          </p:cNvCxnSpPr>
          <p:nvPr/>
        </p:nvCxnSpPr>
        <p:spPr>
          <a:xfrm>
            <a:off x="802464" y="3448875"/>
            <a:ext cx="7530375"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8F5612DB-B0C7-9643-A4F5-5B879093D83A}"/>
              </a:ext>
            </a:extLst>
          </p:cNvPr>
          <p:cNvPicPr>
            <a:picLocks noChangeAspect="1"/>
          </p:cNvPicPr>
          <p:nvPr/>
        </p:nvPicPr>
        <p:blipFill>
          <a:blip r:embed="rId3"/>
          <a:stretch>
            <a:fillRect/>
          </a:stretch>
        </p:blipFill>
        <p:spPr>
          <a:xfrm>
            <a:off x="7389215" y="5708073"/>
            <a:ext cx="1334452" cy="807603"/>
          </a:xfrm>
          <a:prstGeom prst="rect">
            <a:avLst/>
          </a:prstGeom>
        </p:spPr>
      </p:pic>
    </p:spTree>
    <p:extLst>
      <p:ext uri="{BB962C8B-B14F-4D97-AF65-F5344CB8AC3E}">
        <p14:creationId xmlns:p14="http://schemas.microsoft.com/office/powerpoint/2010/main" val="32343517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EDEABC-E9E7-5346-84B6-A9DC4DF4DC28}"/>
              </a:ext>
            </a:extLst>
          </p:cNvPr>
          <p:cNvSpPr/>
          <p:nvPr/>
        </p:nvSpPr>
        <p:spPr>
          <a:xfrm>
            <a:off x="174875" y="168089"/>
            <a:ext cx="8791703" cy="598393"/>
          </a:xfrm>
          <a:prstGeom prst="rect">
            <a:avLst/>
          </a:prstGeom>
          <a:gradFill>
            <a:gsLst>
              <a:gs pos="17000">
                <a:srgbClr val="1188AC"/>
              </a:gs>
              <a:gs pos="100000">
                <a:srgbClr val="27CFCA"/>
              </a:gs>
            </a:gsLst>
            <a:lin ang="16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a:p>
        </p:txBody>
      </p:sp>
      <p:sp>
        <p:nvSpPr>
          <p:cNvPr id="5" name="TextBox 4">
            <a:extLst>
              <a:ext uri="{FF2B5EF4-FFF2-40B4-BE49-F238E27FC236}">
                <a16:creationId xmlns:a16="http://schemas.microsoft.com/office/drawing/2014/main" id="{9B03B4F6-B359-314A-AFC0-CDEC8CED29BB}"/>
              </a:ext>
            </a:extLst>
          </p:cNvPr>
          <p:cNvSpPr txBox="1"/>
          <p:nvPr/>
        </p:nvSpPr>
        <p:spPr>
          <a:xfrm>
            <a:off x="376519" y="43986"/>
            <a:ext cx="7803751" cy="652871"/>
          </a:xfrm>
          <a:prstGeom prst="rect">
            <a:avLst/>
          </a:prstGeom>
          <a:noFill/>
        </p:spPr>
        <p:txBody>
          <a:bodyPr wrap="square" rtlCol="0" anchor="t">
            <a:spAutoFit/>
          </a:bodyPr>
          <a:lstStyle/>
          <a:p>
            <a:pPr algn="l" rtl="0">
              <a:lnSpc>
                <a:spcPts val="5060"/>
              </a:lnSpc>
            </a:pPr>
            <a:r>
              <a:rPr lang="es" sz="2400" b="1" i="0" u="none" cap="all" baseline="0">
                <a:solidFill>
                  <a:schemeClr val="bg1"/>
                </a:solidFill>
                <a:latin typeface="Arial" panose="020B0604020202020204" pitchFamily="34" charset="0"/>
                <a:ea typeface="Arial" panose="020B0604020202020204" pitchFamily="34" charset="0"/>
                <a:cs typeface="Arial" panose="020B0604020202020204" pitchFamily="34" charset="0"/>
              </a:rPr>
              <a:t>Después de recibir su riñón...</a:t>
            </a:r>
          </a:p>
        </p:txBody>
      </p:sp>
      <p:sp>
        <p:nvSpPr>
          <p:cNvPr id="3" name="Rectangle 2">
            <a:extLst>
              <a:ext uri="{FF2B5EF4-FFF2-40B4-BE49-F238E27FC236}">
                <a16:creationId xmlns:a16="http://schemas.microsoft.com/office/drawing/2014/main" id="{B5F838A8-EB86-7043-ABB8-910522C0D6C0}"/>
              </a:ext>
            </a:extLst>
          </p:cNvPr>
          <p:cNvSpPr/>
          <p:nvPr/>
        </p:nvSpPr>
        <p:spPr>
          <a:xfrm>
            <a:off x="517668" y="1376944"/>
            <a:ext cx="8220394" cy="5463034"/>
          </a:xfrm>
          <a:prstGeom prst="rect">
            <a:avLst/>
          </a:prstGeom>
        </p:spPr>
        <p:txBody>
          <a:bodyPr wrap="square">
            <a:spAutoFit/>
          </a:bodyPr>
          <a:lstStyle/>
          <a:p>
            <a:pPr algn="l" rtl="0"/>
            <a:r>
              <a:rPr lang="es" b="1" i="0" u="none" baseline="0" dirty="0">
                <a:solidFill>
                  <a:srgbClr val="038F9C"/>
                </a:solidFill>
                <a:latin typeface="Arial Black" panose="020B0604020202020204" pitchFamily="34" charset="0"/>
                <a:ea typeface="Arial Black" panose="020B0604020202020204" pitchFamily="34" charset="0"/>
                <a:cs typeface="Arial Black" panose="020B0604020202020204" pitchFamily="34" charset="0"/>
              </a:rPr>
              <a:t>• Es importante entender el mantenimiento involucrado. </a:t>
            </a:r>
          </a:p>
          <a:p>
            <a:pPr lvl="0" algn="l" rtl="0"/>
            <a:endParaRPr lang="es" sz="1400" dirty="0">
              <a:solidFill>
                <a:schemeClr val="tx1">
                  <a:lumMod val="95000"/>
                  <a:lumOff val="5000"/>
                </a:schemeClr>
              </a:solidFill>
              <a:latin typeface="Arial" panose="020B0604020202020204" pitchFamily="34" charset="0"/>
              <a:cs typeface="Arial" panose="020B0604020202020204" pitchFamily="34" charset="0"/>
            </a:endParaRPr>
          </a:p>
          <a:p>
            <a:pPr lvl="0" algn="l" rtl="0"/>
            <a:r>
              <a:rPr lang="es" b="1" i="0" u="none" baseline="0" dirty="0">
                <a:solidFill>
                  <a:srgbClr val="038F9C"/>
                </a:solidFill>
                <a:latin typeface="Arial Black" panose="020B0604020202020204" pitchFamily="34" charset="0"/>
                <a:ea typeface="Arial Black" panose="020B0604020202020204" pitchFamily="34" charset="0"/>
                <a:cs typeface="Arial Black" panose="020B0604020202020204" pitchFamily="34" charset="0"/>
              </a:rPr>
              <a:t>• Cumpla TODAS sus visitas programadas a la clínica.</a:t>
            </a:r>
          </a:p>
          <a:p>
            <a:pPr lvl="0" algn="l" rtl="0"/>
            <a:endParaRPr lang="es" sz="1400" dirty="0">
              <a:solidFill>
                <a:schemeClr val="tx1">
                  <a:lumMod val="95000"/>
                  <a:lumOff val="5000"/>
                </a:schemeClr>
              </a:solidFill>
              <a:latin typeface="Arial" panose="020B0604020202020204" pitchFamily="34" charset="0"/>
              <a:cs typeface="Arial" panose="020B0604020202020204" pitchFamily="34" charset="0"/>
            </a:endParaRPr>
          </a:p>
          <a:p>
            <a:pPr algn="l" rtl="0"/>
            <a:r>
              <a:rPr lang="es" b="1" i="0" u="none" baseline="0" dirty="0">
                <a:solidFill>
                  <a:srgbClr val="038F9C"/>
                </a:solidFill>
                <a:latin typeface="Arial Black" panose="020B0604020202020204" pitchFamily="34" charset="0"/>
                <a:ea typeface="Arial Black" panose="020B0604020202020204" pitchFamily="34" charset="0"/>
                <a:cs typeface="Arial Black" panose="020B0604020202020204" pitchFamily="34" charset="0"/>
              </a:rPr>
              <a:t>• Su atención posterior al trasplante es fundamental para la supervivencia </a:t>
            </a:r>
            <a:br>
              <a:rPr lang="es" b="1" dirty="0">
                <a:solidFill>
                  <a:srgbClr val="038F9C"/>
                </a:solidFill>
                <a:latin typeface="Arial Black" panose="020B0604020202020204" pitchFamily="34" charset="0"/>
                <a:cs typeface="Arial Black" panose="020B0604020202020204" pitchFamily="34" charset="0"/>
              </a:rPr>
            </a:br>
            <a:r>
              <a:rPr lang="es" sz="1600" b="1" i="0" u="none" baseline="0" dirty="0">
                <a:solidFill>
                  <a:srgbClr val="038F9C"/>
                </a:solidFill>
                <a:latin typeface="Arial Black" panose="020B0604020202020204" pitchFamily="34" charset="0"/>
                <a:ea typeface="Arial Black" panose="020B0604020202020204" pitchFamily="34" charset="0"/>
                <a:cs typeface="Arial Black" panose="020B0604020202020204" pitchFamily="34" charset="0"/>
              </a:rPr>
              <a:t> </a:t>
            </a:r>
            <a:r>
              <a:rPr lang="es" b="1" i="0" u="none" baseline="0" dirty="0">
                <a:solidFill>
                  <a:srgbClr val="038F9C"/>
                </a:solidFill>
                <a:latin typeface="Arial Black" panose="020B0604020202020204" pitchFamily="34" charset="0"/>
                <a:ea typeface="Arial Black" panose="020B0604020202020204" pitchFamily="34" charset="0"/>
                <a:cs typeface="Arial Black" panose="020B0604020202020204" pitchFamily="34" charset="0"/>
              </a:rPr>
              <a:t>de su riñón nuevo.</a:t>
            </a:r>
          </a:p>
          <a:p>
            <a:endParaRPr lang="es" sz="800" dirty="0">
              <a:solidFill>
                <a:schemeClr val="tx1">
                  <a:lumMod val="95000"/>
                  <a:lumOff val="5000"/>
                </a:schemeClr>
              </a:solidFill>
              <a:latin typeface="Arial" panose="020B0604020202020204" pitchFamily="34" charset="0"/>
              <a:cs typeface="Arial" panose="020B0604020202020204" pitchFamily="34" charset="0"/>
            </a:endParaRPr>
          </a:p>
          <a:p>
            <a:pPr lvl="1" algn="l" rtl="0"/>
            <a:r>
              <a:rPr lang="es" sz="1600" b="0" i="0" u="none" baseline="0" dirty="0">
                <a:solidFill>
                  <a:schemeClr val="tx1">
                    <a:lumMod val="95000"/>
                    <a:lumOff val="5000"/>
                  </a:schemeClr>
                </a:solidFill>
                <a:latin typeface="Arial" panose="020B0604020202020204" pitchFamily="34" charset="0"/>
                <a:ea typeface="Arial" panose="020B0604020202020204" pitchFamily="34" charset="0"/>
                <a:cs typeface="Arial" panose="020B0604020202020204" pitchFamily="34" charset="0"/>
              </a:rPr>
              <a:t>– Después de su trasplante, se le pedirá que venga a la clínica 2 veces a la </a:t>
            </a:r>
          </a:p>
          <a:p>
            <a:pPr lvl="1" algn="l" rtl="0"/>
            <a:r>
              <a:rPr lang="es" sz="1600" b="0" i="0" u="none" baseline="0" dirty="0">
                <a:solidFill>
                  <a:schemeClr val="tx1">
                    <a:lumMod val="95000"/>
                    <a:lumOff val="5000"/>
                  </a:schemeClr>
                </a:solidFill>
                <a:latin typeface="Arial" panose="020B0604020202020204" pitchFamily="34" charset="0"/>
                <a:ea typeface="Arial" panose="020B0604020202020204" pitchFamily="34" charset="0"/>
                <a:cs typeface="Arial" panose="020B0604020202020204" pitchFamily="34" charset="0"/>
              </a:rPr>
              <a:t>   semana. Esto les permite a los médicos monitorear los niveles de su medicamento para </a:t>
            </a:r>
            <a:br>
              <a:rPr lang="es" sz="1600" dirty="0">
                <a:solidFill>
                  <a:schemeClr val="tx1">
                    <a:lumMod val="95000"/>
                    <a:lumOff val="5000"/>
                  </a:schemeClr>
                </a:solidFill>
                <a:latin typeface="Arial" panose="020B0604020202020204" pitchFamily="34" charset="0"/>
                <a:cs typeface="Arial" panose="020B0604020202020204" pitchFamily="34" charset="0"/>
              </a:rPr>
            </a:br>
            <a:r>
              <a:rPr lang="es" sz="1600" b="0" i="0" u="none" baseline="0" dirty="0">
                <a:solidFill>
                  <a:schemeClr val="tx1">
                    <a:lumMod val="95000"/>
                    <a:lumOff val="5000"/>
                  </a:schemeClr>
                </a:solidFill>
                <a:latin typeface="Arial" panose="020B0604020202020204" pitchFamily="34" charset="0"/>
                <a:ea typeface="Arial" panose="020B0604020202020204" pitchFamily="34" charset="0"/>
                <a:cs typeface="Arial" panose="020B0604020202020204" pitchFamily="34" charset="0"/>
              </a:rPr>
              <a:t> asegurarse de que su cuerpo no rechace el riñón nuevo. Estas visitas disminuirán </a:t>
            </a:r>
          </a:p>
          <a:p>
            <a:pPr lvl="1" algn="l" rtl="0"/>
            <a:r>
              <a:rPr lang="es" sz="1600" b="0" i="0" u="none" baseline="0" dirty="0">
                <a:solidFill>
                  <a:schemeClr val="tx1">
                    <a:lumMod val="95000"/>
                    <a:lumOff val="5000"/>
                  </a:schemeClr>
                </a:solidFill>
                <a:latin typeface="Arial" panose="020B0604020202020204" pitchFamily="34" charset="0"/>
                <a:ea typeface="Arial" panose="020B0604020202020204" pitchFamily="34" charset="0"/>
                <a:cs typeface="Arial" panose="020B0604020202020204" pitchFamily="34" charset="0"/>
              </a:rPr>
              <a:t>   a medida que su cuerpo se adapta a su riñón nuevo.</a:t>
            </a:r>
          </a:p>
          <a:p>
            <a:pPr lvl="1" algn="l" rtl="0"/>
            <a:endParaRPr lang="es" sz="800" dirty="0">
              <a:solidFill>
                <a:schemeClr val="tx1">
                  <a:lumMod val="95000"/>
                  <a:lumOff val="5000"/>
                </a:schemeClr>
              </a:solidFill>
              <a:latin typeface="Arial" panose="020B0604020202020204" pitchFamily="34" charset="0"/>
              <a:cs typeface="Arial" panose="020B0604020202020204" pitchFamily="34" charset="0"/>
            </a:endParaRPr>
          </a:p>
          <a:p>
            <a:pPr lvl="1" algn="l" rtl="0"/>
            <a:r>
              <a:rPr lang="es" sz="1600" b="0" i="0" u="none" baseline="0" dirty="0">
                <a:solidFill>
                  <a:schemeClr val="tx1">
                    <a:lumMod val="95000"/>
                    <a:lumOff val="5000"/>
                  </a:schemeClr>
                </a:solidFill>
                <a:latin typeface="Arial" panose="020B0604020202020204" pitchFamily="34" charset="0"/>
                <a:ea typeface="Arial" panose="020B0604020202020204" pitchFamily="34" charset="0"/>
                <a:cs typeface="Arial" panose="020B0604020202020204" pitchFamily="34" charset="0"/>
              </a:rPr>
              <a:t>– Pueden presentarse episodios de rechazo, y es importante que los detectemos </a:t>
            </a:r>
          </a:p>
          <a:p>
            <a:pPr lvl="1" algn="l" rtl="0"/>
            <a:r>
              <a:rPr lang="es" sz="1600" b="0" i="0" u="none" baseline="0" dirty="0">
                <a:solidFill>
                  <a:schemeClr val="tx1">
                    <a:lumMod val="95000"/>
                    <a:lumOff val="5000"/>
                  </a:schemeClr>
                </a:solidFill>
                <a:latin typeface="Arial" panose="020B0604020202020204" pitchFamily="34" charset="0"/>
                <a:ea typeface="Arial" panose="020B0604020202020204" pitchFamily="34" charset="0"/>
                <a:cs typeface="Arial" panose="020B0604020202020204" pitchFamily="34" charset="0"/>
              </a:rPr>
              <a:t>   temprano para que podamos darle medicamentos que reviertan el rechazo.</a:t>
            </a:r>
          </a:p>
          <a:p>
            <a:pPr lvl="1" algn="l" rtl="0"/>
            <a:endParaRPr lang="es" sz="800" dirty="0">
              <a:solidFill>
                <a:schemeClr val="tx1">
                  <a:lumMod val="95000"/>
                  <a:lumOff val="5000"/>
                </a:schemeClr>
              </a:solidFill>
              <a:latin typeface="Arial" panose="020B0604020202020204" pitchFamily="34" charset="0"/>
              <a:cs typeface="Arial" panose="020B0604020202020204" pitchFamily="34" charset="0"/>
            </a:endParaRPr>
          </a:p>
          <a:p>
            <a:pPr lvl="1" algn="l" rtl="0"/>
            <a:r>
              <a:rPr lang="es" sz="1600" b="0" i="0" u="none" baseline="0" dirty="0">
                <a:solidFill>
                  <a:schemeClr val="tx1">
                    <a:lumMod val="95000"/>
                    <a:lumOff val="5000"/>
                  </a:schemeClr>
                </a:solidFill>
                <a:latin typeface="Arial" panose="020B0604020202020204" pitchFamily="34" charset="0"/>
                <a:ea typeface="Arial" panose="020B0604020202020204" pitchFamily="34" charset="0"/>
                <a:cs typeface="Arial" panose="020B0604020202020204" pitchFamily="34" charset="0"/>
              </a:rPr>
              <a:t>– </a:t>
            </a:r>
            <a:r>
              <a:rPr lang="es" sz="1600" b="1" i="0" u="none" baseline="0" dirty="0">
                <a:solidFill>
                  <a:schemeClr val="tx1">
                    <a:lumMod val="95000"/>
                    <a:lumOff val="5000"/>
                  </a:schemeClr>
                </a:solidFill>
                <a:latin typeface="Arial" panose="020B0604020202020204" pitchFamily="34" charset="0"/>
                <a:ea typeface="Arial" panose="020B0604020202020204" pitchFamily="34" charset="0"/>
                <a:cs typeface="Arial" panose="020B0604020202020204" pitchFamily="34" charset="0"/>
              </a:rPr>
              <a:t>4</a:t>
            </a:r>
            <a:r>
              <a:rPr lang="es" sz="800" b="1" i="0" u="none" baseline="0" dirty="0">
                <a:solidFill>
                  <a:schemeClr val="tx1">
                    <a:lumMod val="95000"/>
                    <a:lumOff val="5000"/>
                  </a:schemeClr>
                </a:solidFill>
                <a:latin typeface="Arial" panose="020B0604020202020204" pitchFamily="34" charset="0"/>
                <a:ea typeface="Arial" panose="020B0604020202020204" pitchFamily="34" charset="0"/>
                <a:cs typeface="Arial" panose="020B0604020202020204" pitchFamily="34" charset="0"/>
              </a:rPr>
              <a:t> </a:t>
            </a:r>
            <a:r>
              <a:rPr lang="es" sz="1600" b="1" i="0" u="none" baseline="0" dirty="0">
                <a:solidFill>
                  <a:schemeClr val="tx1">
                    <a:lumMod val="95000"/>
                    <a:lumOff val="5000"/>
                  </a:schemeClr>
                </a:solidFill>
                <a:latin typeface="Arial" panose="020B0604020202020204" pitchFamily="34" charset="0"/>
                <a:ea typeface="Arial" panose="020B0604020202020204" pitchFamily="34" charset="0"/>
                <a:cs typeface="Arial" panose="020B0604020202020204" pitchFamily="34" charset="0"/>
              </a:rPr>
              <a:t>–</a:t>
            </a:r>
            <a:r>
              <a:rPr lang="es" sz="800" b="1" i="0" u="none" baseline="0" dirty="0">
                <a:solidFill>
                  <a:schemeClr val="tx1">
                    <a:lumMod val="95000"/>
                    <a:lumOff val="5000"/>
                  </a:schemeClr>
                </a:solidFill>
                <a:latin typeface="Arial" panose="020B0604020202020204" pitchFamily="34" charset="0"/>
                <a:ea typeface="Arial" panose="020B0604020202020204" pitchFamily="34" charset="0"/>
                <a:cs typeface="Arial" panose="020B0604020202020204" pitchFamily="34" charset="0"/>
              </a:rPr>
              <a:t> </a:t>
            </a:r>
            <a:r>
              <a:rPr lang="es" sz="1600" b="1" i="0" u="none" baseline="0" dirty="0">
                <a:solidFill>
                  <a:schemeClr val="tx1">
                    <a:lumMod val="95000"/>
                    <a:lumOff val="5000"/>
                  </a:schemeClr>
                </a:solidFill>
                <a:latin typeface="Arial" panose="020B0604020202020204" pitchFamily="34" charset="0"/>
                <a:ea typeface="Arial" panose="020B0604020202020204" pitchFamily="34" charset="0"/>
                <a:cs typeface="Arial" panose="020B0604020202020204" pitchFamily="34" charset="0"/>
              </a:rPr>
              <a:t>6 semanas después de la cirugía, es posible que también deba volver a someterse a un </a:t>
            </a:r>
          </a:p>
          <a:p>
            <a:pPr lvl="1" algn="l" rtl="0"/>
            <a:r>
              <a:rPr lang="es" sz="1600" b="1" i="0" u="none" baseline="0" dirty="0">
                <a:solidFill>
                  <a:schemeClr val="tx1">
                    <a:lumMod val="95000"/>
                    <a:lumOff val="5000"/>
                  </a:schemeClr>
                </a:solidFill>
                <a:latin typeface="Arial" panose="020B0604020202020204" pitchFamily="34" charset="0"/>
                <a:ea typeface="Arial" panose="020B0604020202020204" pitchFamily="34" charset="0"/>
                <a:cs typeface="Arial" panose="020B0604020202020204" pitchFamily="34" charset="0"/>
              </a:rPr>
              <a:t>   procedimiento para retirar la endoprótesis o </a:t>
            </a:r>
            <a:r>
              <a:rPr lang="es" sz="1600" b="1" i="1" u="none" baseline="0" dirty="0">
                <a:solidFill>
                  <a:schemeClr val="tx1">
                    <a:lumMod val="95000"/>
                    <a:lumOff val="5000"/>
                  </a:schemeClr>
                </a:solidFill>
                <a:latin typeface="Arial" panose="020B0604020202020204" pitchFamily="34" charset="0"/>
                <a:ea typeface="Arial" panose="020B0604020202020204" pitchFamily="34" charset="0"/>
                <a:cs typeface="Arial" panose="020B0604020202020204" pitchFamily="34" charset="0"/>
              </a:rPr>
              <a:t>stent</a:t>
            </a:r>
            <a:r>
              <a:rPr lang="es" sz="1600" b="1" i="0" u="none" baseline="0" dirty="0">
                <a:solidFill>
                  <a:schemeClr val="tx1">
                    <a:lumMod val="95000"/>
                    <a:lumOff val="5000"/>
                  </a:schemeClr>
                </a:solidFill>
                <a:latin typeface="Arial" panose="020B0604020202020204" pitchFamily="34" charset="0"/>
                <a:ea typeface="Arial" panose="020B0604020202020204" pitchFamily="34" charset="0"/>
                <a:cs typeface="Arial" panose="020B0604020202020204" pitchFamily="34" charset="0"/>
              </a:rPr>
              <a:t> que se colocó en el uréter.</a:t>
            </a:r>
          </a:p>
          <a:p>
            <a:pPr lvl="0" algn="l" rtl="0"/>
            <a:endParaRPr lang="es" sz="2200" dirty="0">
              <a:solidFill>
                <a:schemeClr val="tx1">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4955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EDEABC-E9E7-5346-84B6-A9DC4DF4DC28}"/>
              </a:ext>
            </a:extLst>
          </p:cNvPr>
          <p:cNvSpPr/>
          <p:nvPr/>
        </p:nvSpPr>
        <p:spPr>
          <a:xfrm>
            <a:off x="174875" y="168089"/>
            <a:ext cx="8791703" cy="598393"/>
          </a:xfrm>
          <a:prstGeom prst="rect">
            <a:avLst/>
          </a:prstGeom>
          <a:gradFill>
            <a:gsLst>
              <a:gs pos="17000">
                <a:srgbClr val="1188AC"/>
              </a:gs>
              <a:gs pos="100000">
                <a:srgbClr val="27CFCA"/>
              </a:gs>
            </a:gsLst>
            <a:lin ang="16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a:p>
        </p:txBody>
      </p:sp>
      <p:sp>
        <p:nvSpPr>
          <p:cNvPr id="5" name="TextBox 4">
            <a:extLst>
              <a:ext uri="{FF2B5EF4-FFF2-40B4-BE49-F238E27FC236}">
                <a16:creationId xmlns:a16="http://schemas.microsoft.com/office/drawing/2014/main" id="{9B03B4F6-B359-314A-AFC0-CDEC8CED29BB}"/>
              </a:ext>
            </a:extLst>
          </p:cNvPr>
          <p:cNvSpPr txBox="1"/>
          <p:nvPr/>
        </p:nvSpPr>
        <p:spPr>
          <a:xfrm>
            <a:off x="376520" y="43986"/>
            <a:ext cx="6299946" cy="652871"/>
          </a:xfrm>
          <a:prstGeom prst="rect">
            <a:avLst/>
          </a:prstGeom>
          <a:noFill/>
        </p:spPr>
        <p:txBody>
          <a:bodyPr wrap="square" rtlCol="0" anchor="t">
            <a:spAutoFit/>
          </a:bodyPr>
          <a:lstStyle/>
          <a:p>
            <a:pPr algn="l" rtl="0">
              <a:lnSpc>
                <a:spcPts val="5060"/>
              </a:lnSpc>
            </a:pPr>
            <a:r>
              <a:rPr lang="es" sz="2400" b="1" i="0" u="none" cap="all" baseline="0">
                <a:solidFill>
                  <a:schemeClr val="bg1"/>
                </a:solidFill>
                <a:latin typeface="Arial" panose="020B0604020202020204" pitchFamily="34" charset="0"/>
                <a:ea typeface="Arial" panose="020B0604020202020204" pitchFamily="34" charset="0"/>
                <a:cs typeface="Arial" panose="020B0604020202020204" pitchFamily="34" charset="0"/>
              </a:rPr>
              <a:t>Acerca del trasplante de riñón</a:t>
            </a:r>
            <a:endParaRPr lang="es" sz="240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6E7A1EE1-3425-4649-B4AC-53ADB55F9D11}"/>
              </a:ext>
            </a:extLst>
          </p:cNvPr>
          <p:cNvSpPr/>
          <p:nvPr/>
        </p:nvSpPr>
        <p:spPr>
          <a:xfrm>
            <a:off x="406082" y="2132084"/>
            <a:ext cx="8329288" cy="3754874"/>
          </a:xfrm>
          <a:prstGeom prst="rect">
            <a:avLst/>
          </a:prstGeom>
        </p:spPr>
        <p:txBody>
          <a:bodyPr wrap="square">
            <a:spAutoFit/>
          </a:bodyPr>
          <a:lstStyle/>
          <a:p>
            <a:pPr algn="l" rtl="0"/>
            <a:r>
              <a:rPr lang="es" sz="1600" b="1" i="0" u="none" baseline="0" dirty="0">
                <a:latin typeface="Arial" panose="020B0604020202020204" pitchFamily="34" charset="0"/>
                <a:ea typeface="Arial" panose="020B0604020202020204" pitchFamily="34" charset="0"/>
                <a:cs typeface="Arial" panose="020B0604020202020204" pitchFamily="34" charset="0"/>
              </a:rPr>
              <a:t>¿Qué es un trasplante de riñón?</a:t>
            </a:r>
          </a:p>
          <a:p>
            <a:pPr marL="400050" lvl="1" algn="l" rtl="0">
              <a:lnSpc>
                <a:spcPts val="1900"/>
              </a:lnSpc>
            </a:pPr>
            <a:r>
              <a:rPr lang="es" sz="1600" b="0" i="0" u="none" spc="-20" baseline="0" dirty="0">
                <a:latin typeface="Arial" panose="020B0604020202020204" pitchFamily="34" charset="0"/>
                <a:ea typeface="Arial" panose="020B0604020202020204" pitchFamily="34" charset="0"/>
                <a:cs typeface="Arial" panose="020B0604020202020204" pitchFamily="34" charset="0"/>
              </a:rPr>
              <a:t>El trasplante de riñón es un procedimiento quirúrgico en el que le ponen un riñón sano de otra persona en su cuerpo. Este nuevo riñón se encarga del trabajo de sus riñones defectuosos.</a:t>
            </a:r>
          </a:p>
          <a:p>
            <a:pPr marL="400050" lvl="1" algn="l" rtl="0">
              <a:lnSpc>
                <a:spcPts val="800"/>
              </a:lnSpc>
            </a:pPr>
            <a:r>
              <a:rPr lang="es" sz="800" b="0" i="0" u="none" baseline="0" dirty="0">
                <a:latin typeface="Arial" panose="020B0604020202020204" pitchFamily="34" charset="0"/>
                <a:ea typeface="Arial" panose="020B0604020202020204" pitchFamily="34" charset="0"/>
                <a:cs typeface="Arial" panose="020B0604020202020204" pitchFamily="34" charset="0"/>
              </a:rPr>
              <a:t> </a:t>
            </a:r>
          </a:p>
          <a:p>
            <a:pPr marL="400050" lvl="1" algn="l" rtl="0">
              <a:lnSpc>
                <a:spcPts val="600"/>
              </a:lnSpc>
            </a:pPr>
            <a:endParaRPr lang="es" sz="1000" dirty="0">
              <a:solidFill>
                <a:prstClr val="black"/>
              </a:solidFill>
            </a:endParaRPr>
          </a:p>
          <a:p>
            <a:pPr algn="l" rtl="0"/>
            <a:r>
              <a:rPr lang="es" sz="1600" b="1" i="0" u="none" baseline="0" dirty="0">
                <a:latin typeface="Arial" panose="020B0604020202020204" pitchFamily="34" charset="0"/>
                <a:ea typeface="Arial" panose="020B0604020202020204" pitchFamily="34" charset="0"/>
                <a:cs typeface="Arial" panose="020B0604020202020204" pitchFamily="34" charset="0"/>
              </a:rPr>
              <a:t>¿Por qué necesito un trasplante de riñón?</a:t>
            </a:r>
          </a:p>
          <a:p>
            <a:pPr marL="400050" lvl="1" indent="0" algn="l" rtl="0">
              <a:lnSpc>
                <a:spcPts val="1800"/>
              </a:lnSpc>
              <a:buNone/>
            </a:pPr>
            <a:r>
              <a:rPr lang="es" sz="1500" b="0" i="0" u="none" spc="-20" baseline="0" dirty="0">
                <a:latin typeface="Arial" panose="020B0604020202020204" pitchFamily="34" charset="0"/>
                <a:ea typeface="Arial" panose="020B0604020202020204" pitchFamily="34" charset="0"/>
                <a:cs typeface="Arial" panose="020B0604020202020204" pitchFamily="34" charset="0"/>
              </a:rPr>
              <a:t>Muchas personas eligen el trasplante porque suele ser la mejor opción de tratamiento para la insuficiencia renal. </a:t>
            </a:r>
            <a:r>
              <a:rPr lang="es" sz="1500" b="0" i="0" u="none" baseline="0" dirty="0">
                <a:latin typeface="Arial" panose="020B0604020202020204" pitchFamily="34" charset="0"/>
                <a:ea typeface="Arial" panose="020B0604020202020204" pitchFamily="34" charset="0"/>
                <a:cs typeface="Arial" panose="020B0604020202020204" pitchFamily="34" charset="0"/>
              </a:rPr>
              <a:t>Puede recibir un trasplante de inmediato de un donante vivo o puede estar en la lista de espera de órganos y recibir diálisis mientras tanto. Cuanto antes reciba el trasplante, mejor. Los estudios muestran que aquellos que reciben un trasplante viven más que aquellos que permanecen en diálisis.</a:t>
            </a:r>
          </a:p>
          <a:p>
            <a:pPr marL="400050" lvl="1" algn="l" rtl="0">
              <a:lnSpc>
                <a:spcPts val="800"/>
              </a:lnSpc>
            </a:pPr>
            <a:endParaRPr lang="es" sz="800" b="1" dirty="0">
              <a:latin typeface="Arial" panose="020B0604020202020204" pitchFamily="34" charset="0"/>
              <a:cs typeface="Arial" panose="020B0604020202020204" pitchFamily="34" charset="0"/>
            </a:endParaRPr>
          </a:p>
          <a:p>
            <a:pPr marL="400050" lvl="1" algn="l" rtl="0">
              <a:lnSpc>
                <a:spcPts val="600"/>
              </a:lnSpc>
            </a:pPr>
            <a:endParaRPr lang="es" sz="1000" dirty="0">
              <a:solidFill>
                <a:prstClr val="black"/>
              </a:solidFill>
            </a:endParaRPr>
          </a:p>
          <a:p>
            <a:pPr algn="l" rtl="0"/>
            <a:r>
              <a:rPr lang="es" sz="1600" b="1" i="0" u="none" baseline="0" dirty="0">
                <a:latin typeface="Arial" panose="020B0604020202020204" pitchFamily="34" charset="0"/>
                <a:ea typeface="Arial" panose="020B0604020202020204" pitchFamily="34" charset="0"/>
                <a:cs typeface="Arial" panose="020B0604020202020204" pitchFamily="34" charset="0"/>
              </a:rPr>
              <a:t>¿Cómo obtengo un riñón para trasplante?</a:t>
            </a:r>
          </a:p>
          <a:p>
            <a:pPr marL="400050" lvl="1" indent="0" algn="l" rtl="0">
              <a:lnSpc>
                <a:spcPts val="1800"/>
              </a:lnSpc>
              <a:buNone/>
            </a:pPr>
            <a:r>
              <a:rPr lang="es" sz="1500" b="0" i="0" u="none" baseline="0" dirty="0">
                <a:latin typeface="Arial" panose="020B0604020202020204" pitchFamily="34" charset="0"/>
                <a:ea typeface="Arial" panose="020B0604020202020204" pitchFamily="34" charset="0"/>
                <a:cs typeface="Arial" panose="020B0604020202020204" pitchFamily="34" charset="0"/>
              </a:rPr>
              <a:t>El riñón puede donarlo una persona fallecida que se registró como donante de órganos. </a:t>
            </a:r>
            <a:br>
              <a:rPr lang="es" sz="1500" dirty="0">
                <a:latin typeface="Arial" panose="020B0604020202020204" pitchFamily="34" charset="0"/>
                <a:cs typeface="Arial" panose="020B0604020202020204" pitchFamily="34" charset="0"/>
              </a:rPr>
            </a:br>
            <a:r>
              <a:rPr lang="es" sz="1500" b="0" i="0" u="none" baseline="0" dirty="0">
                <a:latin typeface="Arial" panose="020B0604020202020204" pitchFamily="34" charset="0"/>
                <a:ea typeface="Arial" panose="020B0604020202020204" pitchFamily="34" charset="0"/>
                <a:cs typeface="Arial" panose="020B0604020202020204" pitchFamily="34" charset="0"/>
              </a:rPr>
              <a:t>También puede recibir un riñón de un familiar sano (donante vivo emparentado) o un </a:t>
            </a:r>
            <a:r>
              <a:rPr lang="es" sz="1500" b="0" i="0" u="none" spc="-10" baseline="0" dirty="0">
                <a:latin typeface="Arial" panose="020B0604020202020204" pitchFamily="34" charset="0"/>
                <a:ea typeface="Arial" panose="020B0604020202020204" pitchFamily="34" charset="0"/>
                <a:cs typeface="Arial" panose="020B0604020202020204" pitchFamily="34" charset="0"/>
              </a:rPr>
              <a:t>amigo (donante vivo no emparentado). Este procedimiento se conoce como "trasplante de donante vivo". Su donante no comprometerá su salud con un riñón. Después de </a:t>
            </a:r>
            <a:r>
              <a:rPr lang="es" sz="1500" b="0" i="0" u="none" baseline="0" dirty="0">
                <a:latin typeface="Arial" panose="020B0604020202020204" pitchFamily="34" charset="0"/>
                <a:ea typeface="Arial" panose="020B0604020202020204" pitchFamily="34" charset="0"/>
                <a:cs typeface="Arial" panose="020B0604020202020204" pitchFamily="34" charset="0"/>
              </a:rPr>
              <a:t>donar un riñón, el riñón sano restante del donante crecerá hasta que pueda hacer el trabajo de dos riñones. </a:t>
            </a:r>
          </a:p>
        </p:txBody>
      </p:sp>
      <p:pic>
        <p:nvPicPr>
          <p:cNvPr id="10" name="Picture 9">
            <a:extLst>
              <a:ext uri="{FF2B5EF4-FFF2-40B4-BE49-F238E27FC236}">
                <a16:creationId xmlns:a16="http://schemas.microsoft.com/office/drawing/2014/main" id="{DB1034EE-BD36-0845-9820-46C76363808A}"/>
              </a:ext>
            </a:extLst>
          </p:cNvPr>
          <p:cNvPicPr>
            <a:picLocks noChangeAspect="1"/>
          </p:cNvPicPr>
          <p:nvPr/>
        </p:nvPicPr>
        <p:blipFill>
          <a:blip r:embed="rId2"/>
          <a:stretch>
            <a:fillRect/>
          </a:stretch>
        </p:blipFill>
        <p:spPr>
          <a:xfrm>
            <a:off x="7813964" y="912754"/>
            <a:ext cx="1073058" cy="1073058"/>
          </a:xfrm>
          <a:prstGeom prst="rect">
            <a:avLst/>
          </a:prstGeom>
        </p:spPr>
      </p:pic>
    </p:spTree>
    <p:extLst>
      <p:ext uri="{BB962C8B-B14F-4D97-AF65-F5344CB8AC3E}">
        <p14:creationId xmlns:p14="http://schemas.microsoft.com/office/powerpoint/2010/main" val="4199154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EDEABC-E9E7-5346-84B6-A9DC4DF4DC28}"/>
              </a:ext>
            </a:extLst>
          </p:cNvPr>
          <p:cNvSpPr/>
          <p:nvPr/>
        </p:nvSpPr>
        <p:spPr>
          <a:xfrm>
            <a:off x="174875" y="168089"/>
            <a:ext cx="8791703" cy="598393"/>
          </a:xfrm>
          <a:prstGeom prst="rect">
            <a:avLst/>
          </a:prstGeom>
          <a:gradFill>
            <a:gsLst>
              <a:gs pos="17000">
                <a:srgbClr val="1188AC"/>
              </a:gs>
              <a:gs pos="100000">
                <a:srgbClr val="27CFCA"/>
              </a:gs>
            </a:gsLst>
            <a:lin ang="16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a:p>
        </p:txBody>
      </p:sp>
      <p:sp>
        <p:nvSpPr>
          <p:cNvPr id="5" name="TextBox 4">
            <a:extLst>
              <a:ext uri="{FF2B5EF4-FFF2-40B4-BE49-F238E27FC236}">
                <a16:creationId xmlns:a16="http://schemas.microsoft.com/office/drawing/2014/main" id="{9B03B4F6-B359-314A-AFC0-CDEC8CED29BB}"/>
              </a:ext>
            </a:extLst>
          </p:cNvPr>
          <p:cNvSpPr txBox="1"/>
          <p:nvPr/>
        </p:nvSpPr>
        <p:spPr>
          <a:xfrm>
            <a:off x="376519" y="43986"/>
            <a:ext cx="7803751" cy="652871"/>
          </a:xfrm>
          <a:prstGeom prst="rect">
            <a:avLst/>
          </a:prstGeom>
          <a:noFill/>
        </p:spPr>
        <p:txBody>
          <a:bodyPr wrap="square" rtlCol="0" anchor="t">
            <a:spAutoFit/>
          </a:bodyPr>
          <a:lstStyle/>
          <a:p>
            <a:pPr algn="l" rtl="0">
              <a:lnSpc>
                <a:spcPts val="5060"/>
              </a:lnSpc>
            </a:pPr>
            <a:r>
              <a:rPr lang="es" sz="2400" b="1" i="0" u="none" cap="all" baseline="0">
                <a:solidFill>
                  <a:schemeClr val="bg1"/>
                </a:solidFill>
                <a:latin typeface="Arial" panose="020B0604020202020204" pitchFamily="34" charset="0"/>
                <a:ea typeface="Arial" panose="020B0604020202020204" pitchFamily="34" charset="0"/>
                <a:cs typeface="Arial" panose="020B0604020202020204" pitchFamily="34" charset="0"/>
              </a:rPr>
              <a:t>VIDA después del TRASPLANTE</a:t>
            </a:r>
          </a:p>
        </p:txBody>
      </p:sp>
      <p:sp>
        <p:nvSpPr>
          <p:cNvPr id="3" name="Rectangle 2">
            <a:extLst>
              <a:ext uri="{FF2B5EF4-FFF2-40B4-BE49-F238E27FC236}">
                <a16:creationId xmlns:a16="http://schemas.microsoft.com/office/drawing/2014/main" id="{B5F838A8-EB86-7043-ABB8-910522C0D6C0}"/>
              </a:ext>
            </a:extLst>
          </p:cNvPr>
          <p:cNvSpPr/>
          <p:nvPr/>
        </p:nvSpPr>
        <p:spPr>
          <a:xfrm>
            <a:off x="517668" y="1376944"/>
            <a:ext cx="4770612" cy="4739759"/>
          </a:xfrm>
          <a:prstGeom prst="rect">
            <a:avLst/>
          </a:prstGeom>
        </p:spPr>
        <p:txBody>
          <a:bodyPr wrap="square">
            <a:spAutoFit/>
          </a:bodyPr>
          <a:lstStyle/>
          <a:p>
            <a:pPr algn="l" rtl="0"/>
            <a:r>
              <a:rPr lang="es" sz="2000" b="1" i="0" u="none" baseline="0">
                <a:solidFill>
                  <a:srgbClr val="038F9C"/>
                </a:solidFill>
                <a:latin typeface="Arial Black" panose="020B0604020202020204" pitchFamily="34" charset="0"/>
                <a:ea typeface="Arial Black" panose="020B0604020202020204" pitchFamily="34" charset="0"/>
                <a:cs typeface="Arial Black" panose="020B0604020202020204" pitchFamily="34" charset="0"/>
              </a:rPr>
              <a:t>• Puede volver a trabajar en 3 meses o antes cuando su médico </a:t>
            </a:r>
          </a:p>
          <a:p>
            <a:pPr algn="l" rtl="0"/>
            <a:r>
              <a:rPr lang="es" sz="2000" b="1" i="0" u="none" baseline="0">
                <a:solidFill>
                  <a:srgbClr val="038F9C"/>
                </a:solidFill>
                <a:latin typeface="Arial Black" panose="020B0604020202020204" pitchFamily="34" charset="0"/>
                <a:ea typeface="Arial Black" panose="020B0604020202020204" pitchFamily="34" charset="0"/>
                <a:cs typeface="Arial Black" panose="020B0604020202020204" pitchFamily="34" charset="0"/>
              </a:rPr>
              <a:t> </a:t>
            </a:r>
            <a:r>
              <a:rPr lang="es" sz="1400" b="1" i="0" u="none" baseline="0">
                <a:solidFill>
                  <a:srgbClr val="038F9C"/>
                </a:solidFill>
                <a:latin typeface="Arial Black" panose="020B0604020202020204" pitchFamily="34" charset="0"/>
                <a:ea typeface="Arial Black" panose="020B0604020202020204" pitchFamily="34" charset="0"/>
                <a:cs typeface="Arial Black" panose="020B0604020202020204" pitchFamily="34" charset="0"/>
              </a:rPr>
              <a:t> </a:t>
            </a:r>
            <a:r>
              <a:rPr lang="es" sz="2000" b="1" i="0" u="none" baseline="0">
                <a:solidFill>
                  <a:srgbClr val="038F9C"/>
                </a:solidFill>
                <a:latin typeface="Arial Black" panose="020B0604020202020204" pitchFamily="34" charset="0"/>
                <a:ea typeface="Arial Black" panose="020B0604020202020204" pitchFamily="34" charset="0"/>
                <a:cs typeface="Arial Black" panose="020B0604020202020204" pitchFamily="34" charset="0"/>
              </a:rPr>
              <a:t>lo permita</a:t>
            </a:r>
            <a:r>
              <a:rPr lang="es" b="0" i="0" u="none" baseline="0">
                <a:solidFill>
                  <a:srgbClr val="038F9C"/>
                </a:solidFill>
                <a:latin typeface="Arial Black" panose="020B0604020202020204" pitchFamily="34" charset="0"/>
                <a:ea typeface="Arial Black" panose="020B0604020202020204" pitchFamily="34" charset="0"/>
                <a:cs typeface="Arial Black" panose="020B0604020202020204" pitchFamily="34" charset="0"/>
              </a:rPr>
              <a:t>.</a:t>
            </a:r>
          </a:p>
          <a:p>
            <a:pPr lvl="0" algn="l" rtl="0"/>
            <a:endParaRPr lang="es" sz="1500">
              <a:solidFill>
                <a:schemeClr val="tx1">
                  <a:lumMod val="95000"/>
                  <a:lumOff val="5000"/>
                </a:schemeClr>
              </a:solidFill>
              <a:latin typeface="Arial" panose="020B0604020202020204" pitchFamily="34" charset="0"/>
              <a:cs typeface="Arial" panose="020B0604020202020204" pitchFamily="34" charset="0"/>
            </a:endParaRPr>
          </a:p>
          <a:p>
            <a:pPr algn="l" rtl="0"/>
            <a:r>
              <a:rPr lang="es" sz="2000" b="1" i="0" u="none" baseline="0">
                <a:solidFill>
                  <a:srgbClr val="038F9C"/>
                </a:solidFill>
                <a:latin typeface="Arial Black" panose="020B0604020202020204" pitchFamily="34" charset="0"/>
                <a:ea typeface="Arial Black" panose="020B0604020202020204" pitchFamily="34" charset="0"/>
                <a:cs typeface="Arial Black" panose="020B0604020202020204" pitchFamily="34" charset="0"/>
              </a:rPr>
              <a:t>• La mayoría puede volver a conducir después de 1 mes.</a:t>
            </a:r>
          </a:p>
          <a:p>
            <a:pPr lvl="0" algn="l" rtl="0"/>
            <a:endParaRPr lang="es" sz="1500">
              <a:solidFill>
                <a:schemeClr val="tx1">
                  <a:lumMod val="95000"/>
                  <a:lumOff val="5000"/>
                </a:schemeClr>
              </a:solidFill>
              <a:latin typeface="Arial" panose="020B0604020202020204" pitchFamily="34" charset="0"/>
              <a:cs typeface="Arial" panose="020B0604020202020204" pitchFamily="34" charset="0"/>
            </a:endParaRPr>
          </a:p>
          <a:p>
            <a:pPr algn="l" rtl="0"/>
            <a:r>
              <a:rPr lang="es" sz="2000" b="1" i="0" u="none" baseline="0">
                <a:solidFill>
                  <a:srgbClr val="038F9C"/>
                </a:solidFill>
                <a:latin typeface="Arial Black" panose="020B0604020202020204" pitchFamily="34" charset="0"/>
                <a:ea typeface="Arial Black" panose="020B0604020202020204" pitchFamily="34" charset="0"/>
                <a:cs typeface="Arial Black" panose="020B0604020202020204" pitchFamily="34" charset="0"/>
              </a:rPr>
              <a:t>• No debe levantar más de 10 libras por 1 mes.</a:t>
            </a:r>
          </a:p>
          <a:p>
            <a:pPr lvl="0" algn="l" rtl="0"/>
            <a:endParaRPr lang="es" sz="1500">
              <a:solidFill>
                <a:prstClr val="black">
                  <a:lumMod val="95000"/>
                  <a:lumOff val="5000"/>
                </a:prstClr>
              </a:solidFill>
              <a:latin typeface="Arial" panose="020B0604020202020204" pitchFamily="34" charset="0"/>
              <a:cs typeface="Arial" panose="020B0604020202020204" pitchFamily="34" charset="0"/>
            </a:endParaRPr>
          </a:p>
          <a:p>
            <a:pPr algn="l" rtl="0"/>
            <a:r>
              <a:rPr lang="es" sz="2000" b="1" i="0" u="none" baseline="0">
                <a:solidFill>
                  <a:srgbClr val="038F9C"/>
                </a:solidFill>
                <a:latin typeface="Arial Black" panose="020B0604020202020204" pitchFamily="34" charset="0"/>
                <a:ea typeface="Arial Black" panose="020B0604020202020204" pitchFamily="34" charset="0"/>
                <a:cs typeface="Arial Black" panose="020B0604020202020204" pitchFamily="34" charset="0"/>
              </a:rPr>
              <a:t>• Debe evitar los deportes de contacto.</a:t>
            </a:r>
          </a:p>
          <a:p>
            <a:pPr lvl="0" algn="l" rtl="0"/>
            <a:endParaRPr lang="es" sz="1500">
              <a:solidFill>
                <a:prstClr val="black">
                  <a:lumMod val="95000"/>
                  <a:lumOff val="5000"/>
                </a:prstClr>
              </a:solidFill>
              <a:latin typeface="Arial" panose="020B0604020202020204" pitchFamily="34" charset="0"/>
              <a:cs typeface="Arial" panose="020B0604020202020204" pitchFamily="34" charset="0"/>
            </a:endParaRPr>
          </a:p>
          <a:p>
            <a:pPr algn="l" rtl="0"/>
            <a:r>
              <a:rPr lang="es" sz="2000" b="1" i="0" u="none" baseline="0">
                <a:solidFill>
                  <a:srgbClr val="038F9C"/>
                </a:solidFill>
                <a:latin typeface="Arial Black" panose="020B0604020202020204" pitchFamily="34" charset="0"/>
                <a:ea typeface="Arial Black" panose="020B0604020202020204" pitchFamily="34" charset="0"/>
                <a:cs typeface="Arial Black" panose="020B0604020202020204" pitchFamily="34" charset="0"/>
              </a:rPr>
              <a:t>• Debe aumentar la actividad física participando en un </a:t>
            </a:r>
            <a:br>
              <a:rPr lang="es" sz="2000" b="1">
                <a:solidFill>
                  <a:srgbClr val="038F9C"/>
                </a:solidFill>
                <a:latin typeface="Arial Black" panose="020B0604020202020204" pitchFamily="34" charset="0"/>
                <a:cs typeface="Arial Black" panose="020B0604020202020204" pitchFamily="34" charset="0"/>
              </a:rPr>
            </a:br>
            <a:r>
              <a:rPr lang="es" sz="1600" b="1" i="0" u="none" baseline="0">
                <a:solidFill>
                  <a:srgbClr val="038F9C"/>
                </a:solidFill>
                <a:latin typeface="Arial Black" panose="020B0604020202020204" pitchFamily="34" charset="0"/>
                <a:ea typeface="Arial Black" panose="020B0604020202020204" pitchFamily="34" charset="0"/>
                <a:cs typeface="Arial Black" panose="020B0604020202020204" pitchFamily="34" charset="0"/>
              </a:rPr>
              <a:t> </a:t>
            </a:r>
            <a:r>
              <a:rPr lang="es" sz="2000" b="1" i="0" u="none" baseline="0">
                <a:solidFill>
                  <a:srgbClr val="038F9C"/>
                </a:solidFill>
                <a:latin typeface="Arial Black" panose="020B0604020202020204" pitchFamily="34" charset="0"/>
                <a:ea typeface="Arial Black" panose="020B0604020202020204" pitchFamily="34" charset="0"/>
                <a:cs typeface="Arial Black" panose="020B0604020202020204" pitchFamily="34" charset="0"/>
              </a:rPr>
              <a:t>programa de caminata</a:t>
            </a:r>
            <a:r>
              <a:rPr lang="es" b="0" i="0" u="none" baseline="0">
                <a:solidFill>
                  <a:srgbClr val="038F9C"/>
                </a:solidFill>
                <a:latin typeface="Arial Black" panose="020B0604020202020204" pitchFamily="34" charset="0"/>
                <a:ea typeface="Arial Black" panose="020B0604020202020204" pitchFamily="34" charset="0"/>
                <a:cs typeface="Arial Black" panose="020B0604020202020204" pitchFamily="34" charset="0"/>
              </a:rPr>
              <a:t>.</a:t>
            </a:r>
          </a:p>
          <a:p>
            <a:endParaRPr lang="es" sz="2000" b="1">
              <a:solidFill>
                <a:srgbClr val="038F9C"/>
              </a:solidFill>
              <a:latin typeface="Arial Black" panose="020B0604020202020204" pitchFamily="34" charset="0"/>
              <a:cs typeface="Arial Black" panose="020B0604020202020204" pitchFamily="34" charset="0"/>
            </a:endParaRPr>
          </a:p>
          <a:p>
            <a:pPr lvl="0" algn="l" rtl="0"/>
            <a:endParaRPr lang="es" sz="2200">
              <a:solidFill>
                <a:schemeClr val="tx1">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57260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EEEC9F-FE5B-AA40-BE2B-B3A5EBCB23BA}"/>
              </a:ext>
            </a:extLst>
          </p:cNvPr>
          <p:cNvSpPr/>
          <p:nvPr/>
        </p:nvSpPr>
        <p:spPr>
          <a:xfrm>
            <a:off x="174875" y="168089"/>
            <a:ext cx="8791703" cy="598393"/>
          </a:xfrm>
          <a:prstGeom prst="rect">
            <a:avLst/>
          </a:prstGeom>
          <a:gradFill>
            <a:gsLst>
              <a:gs pos="17000">
                <a:srgbClr val="1188AC"/>
              </a:gs>
              <a:gs pos="100000">
                <a:srgbClr val="27CFCA"/>
              </a:gs>
            </a:gsLst>
            <a:lin ang="16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a:p>
        </p:txBody>
      </p:sp>
      <p:sp>
        <p:nvSpPr>
          <p:cNvPr id="5" name="TextBox 4">
            <a:extLst>
              <a:ext uri="{FF2B5EF4-FFF2-40B4-BE49-F238E27FC236}">
                <a16:creationId xmlns:a16="http://schemas.microsoft.com/office/drawing/2014/main" id="{DDDED3E1-268D-E94D-8A08-DB72A09B7153}"/>
              </a:ext>
            </a:extLst>
          </p:cNvPr>
          <p:cNvSpPr txBox="1"/>
          <p:nvPr/>
        </p:nvSpPr>
        <p:spPr>
          <a:xfrm>
            <a:off x="376519" y="43986"/>
            <a:ext cx="7803751" cy="652871"/>
          </a:xfrm>
          <a:prstGeom prst="rect">
            <a:avLst/>
          </a:prstGeom>
          <a:noFill/>
        </p:spPr>
        <p:txBody>
          <a:bodyPr wrap="square" rtlCol="0" anchor="t">
            <a:spAutoFit/>
          </a:bodyPr>
          <a:lstStyle/>
          <a:p>
            <a:pPr algn="l" rtl="0">
              <a:lnSpc>
                <a:spcPts val="5060"/>
              </a:lnSpc>
            </a:pPr>
            <a:r>
              <a:rPr lang="es" sz="2400" b="1" i="0" u="none" cap="all" baseline="0">
                <a:solidFill>
                  <a:schemeClr val="bg1"/>
                </a:solidFill>
                <a:latin typeface="Arial" panose="020B0604020202020204" pitchFamily="34" charset="0"/>
                <a:ea typeface="Arial" panose="020B0604020202020204" pitchFamily="34" charset="0"/>
                <a:cs typeface="Arial" panose="020B0604020202020204" pitchFamily="34" charset="0"/>
              </a:rPr>
              <a:t>Hospitalización</a:t>
            </a:r>
          </a:p>
        </p:txBody>
      </p:sp>
      <p:sp>
        <p:nvSpPr>
          <p:cNvPr id="2" name="Rectangle 1">
            <a:extLst>
              <a:ext uri="{FF2B5EF4-FFF2-40B4-BE49-F238E27FC236}">
                <a16:creationId xmlns:a16="http://schemas.microsoft.com/office/drawing/2014/main" id="{3B779340-E26C-4945-9B2B-F02DC574C75C}"/>
              </a:ext>
            </a:extLst>
          </p:cNvPr>
          <p:cNvSpPr/>
          <p:nvPr/>
        </p:nvSpPr>
        <p:spPr>
          <a:xfrm>
            <a:off x="3308091" y="1215960"/>
            <a:ext cx="5658487" cy="4478149"/>
          </a:xfrm>
          <a:prstGeom prst="rect">
            <a:avLst/>
          </a:prstGeom>
        </p:spPr>
        <p:txBody>
          <a:bodyPr wrap="square">
            <a:spAutoFit/>
          </a:bodyPr>
          <a:lstStyle/>
          <a:p>
            <a:pPr algn="l" rtl="0"/>
            <a:r>
              <a:rPr lang="es" sz="2400" b="1" i="0" u="none" baseline="0">
                <a:solidFill>
                  <a:srgbClr val="038F9C"/>
                </a:solidFill>
                <a:latin typeface="Arial" panose="020B0604020202020204" pitchFamily="34" charset="0"/>
                <a:ea typeface="Arial" panose="020B0604020202020204" pitchFamily="34" charset="0"/>
                <a:cs typeface="Arial" panose="020B0604020202020204" pitchFamily="34" charset="0"/>
              </a:rPr>
              <a:t>•</a:t>
            </a:r>
            <a:r>
              <a:rPr lang="es" b="1" i="0" u="none" baseline="0">
                <a:solidFill>
                  <a:srgbClr val="038F9C"/>
                </a:solidFill>
                <a:latin typeface="Arial" panose="020B0604020202020204" pitchFamily="34" charset="0"/>
                <a:ea typeface="Arial" panose="020B0604020202020204" pitchFamily="34" charset="0"/>
                <a:cs typeface="Arial" panose="020B0604020202020204" pitchFamily="34" charset="0"/>
              </a:rPr>
              <a:t> </a:t>
            </a:r>
            <a:r>
              <a:rPr lang="es" sz="2200" b="1" i="0" u="none" baseline="0">
                <a:solidFill>
                  <a:srgbClr val="038F9C"/>
                </a:solidFill>
                <a:latin typeface="Arial" panose="020B0604020202020204" pitchFamily="34" charset="0"/>
                <a:ea typeface="Arial" panose="020B0604020202020204" pitchFamily="34" charset="0"/>
                <a:cs typeface="Arial" panose="020B0604020202020204" pitchFamily="34" charset="0"/>
              </a:rPr>
              <a:t>Receptor</a:t>
            </a:r>
          </a:p>
          <a:p>
            <a:pPr algn="l" rtl="0"/>
            <a:r>
              <a:rPr lang="es" sz="2200" b="0" i="0" u="none" baseline="0">
                <a:latin typeface="Arial" panose="020B0604020202020204" pitchFamily="34" charset="0"/>
                <a:ea typeface="Arial" panose="020B0604020202020204" pitchFamily="34" charset="0"/>
                <a:cs typeface="Arial" panose="020B0604020202020204" pitchFamily="34" charset="0"/>
              </a:rPr>
              <a:t>  Alrededor de 3 a 5 días.</a:t>
            </a:r>
          </a:p>
          <a:p>
            <a:endParaRPr lang="es" sz="1100" b="1">
              <a:latin typeface="Arial" panose="020B0604020202020204" pitchFamily="34" charset="0"/>
              <a:cs typeface="Arial" panose="020B0604020202020204" pitchFamily="34" charset="0"/>
            </a:endParaRPr>
          </a:p>
          <a:p>
            <a:pPr algn="l" rtl="0"/>
            <a:r>
              <a:rPr lang="es" sz="2400" b="0" i="0" u="none" baseline="0">
                <a:solidFill>
                  <a:srgbClr val="038F9C"/>
                </a:solidFill>
                <a:latin typeface="Arial" panose="020B0604020202020204" pitchFamily="34" charset="0"/>
                <a:ea typeface="Arial" panose="020B0604020202020204" pitchFamily="34" charset="0"/>
                <a:cs typeface="Arial" panose="020B0604020202020204" pitchFamily="34" charset="0"/>
              </a:rPr>
              <a:t>•</a:t>
            </a:r>
            <a:r>
              <a:rPr lang="es" sz="2000" b="0" i="0" u="none" baseline="0">
                <a:solidFill>
                  <a:srgbClr val="038F9C"/>
                </a:solidFill>
                <a:latin typeface="Arial" panose="020B0604020202020204" pitchFamily="34" charset="0"/>
                <a:ea typeface="Arial" panose="020B0604020202020204" pitchFamily="34" charset="0"/>
                <a:cs typeface="Arial" panose="020B0604020202020204" pitchFamily="34" charset="0"/>
              </a:rPr>
              <a:t> </a:t>
            </a:r>
            <a:r>
              <a:rPr lang="es" sz="2200" b="1" i="0" u="none" baseline="0">
                <a:solidFill>
                  <a:srgbClr val="038F9C"/>
                </a:solidFill>
                <a:latin typeface="Arial" panose="020B0604020202020204" pitchFamily="34" charset="0"/>
                <a:ea typeface="Arial" panose="020B0604020202020204" pitchFamily="34" charset="0"/>
                <a:cs typeface="Arial" panose="020B0604020202020204" pitchFamily="34" charset="0"/>
              </a:rPr>
              <a:t>Donante </a:t>
            </a:r>
          </a:p>
          <a:p>
            <a:pPr algn="l" rtl="0"/>
            <a:r>
              <a:rPr lang="es" sz="2200" b="0" i="0" u="none" baseline="0">
                <a:latin typeface="Arial" panose="020B0604020202020204" pitchFamily="34" charset="0"/>
                <a:ea typeface="Arial" panose="020B0604020202020204" pitchFamily="34" charset="0"/>
                <a:cs typeface="Arial" panose="020B0604020202020204" pitchFamily="34" charset="0"/>
              </a:rPr>
              <a:t> </a:t>
            </a:r>
            <a:r>
              <a:rPr lang="es" sz="1000" b="0" i="0" u="none" baseline="0">
                <a:latin typeface="Arial" panose="020B0604020202020204" pitchFamily="34" charset="0"/>
                <a:ea typeface="Arial" panose="020B0604020202020204" pitchFamily="34" charset="0"/>
                <a:cs typeface="Arial" panose="020B0604020202020204" pitchFamily="34" charset="0"/>
              </a:rPr>
              <a:t> </a:t>
            </a:r>
            <a:r>
              <a:rPr lang="es" sz="2200" b="0" i="0" u="none" baseline="0">
                <a:latin typeface="Arial" panose="020B0604020202020204" pitchFamily="34" charset="0"/>
                <a:ea typeface="Arial" panose="020B0604020202020204" pitchFamily="34" charset="0"/>
                <a:cs typeface="Arial" panose="020B0604020202020204" pitchFamily="34" charset="0"/>
              </a:rPr>
              <a:t>Alrededor de 1</a:t>
            </a:r>
            <a:r>
              <a:rPr lang="es" sz="1000" b="0" i="0" u="none" baseline="0">
                <a:latin typeface="Arial" panose="020B0604020202020204" pitchFamily="34" charset="0"/>
                <a:ea typeface="Arial" panose="020B0604020202020204" pitchFamily="34" charset="0"/>
                <a:cs typeface="Arial" panose="020B0604020202020204" pitchFamily="34" charset="0"/>
              </a:rPr>
              <a:t> </a:t>
            </a:r>
            <a:r>
              <a:rPr lang="es" sz="2200" b="0" i="0" u="none" baseline="0">
                <a:latin typeface="Arial" panose="020B0604020202020204" pitchFamily="34" charset="0"/>
                <a:ea typeface="Arial" panose="020B0604020202020204" pitchFamily="34" charset="0"/>
                <a:cs typeface="Arial" panose="020B0604020202020204" pitchFamily="34" charset="0"/>
              </a:rPr>
              <a:t>a 2 días.</a:t>
            </a:r>
          </a:p>
          <a:p>
            <a:endParaRPr lang="es" sz="1100" b="1">
              <a:latin typeface="Arial" panose="020B0604020202020204" pitchFamily="34" charset="0"/>
              <a:cs typeface="Arial" panose="020B0604020202020204" pitchFamily="34" charset="0"/>
            </a:endParaRPr>
          </a:p>
          <a:p>
            <a:pPr algn="l" rtl="0"/>
            <a:r>
              <a:rPr lang="es" sz="2400" b="1" i="0" u="none" baseline="0">
                <a:solidFill>
                  <a:srgbClr val="038F9C"/>
                </a:solidFill>
                <a:latin typeface="Arial" panose="020B0604020202020204" pitchFamily="34" charset="0"/>
                <a:ea typeface="Arial" panose="020B0604020202020204" pitchFamily="34" charset="0"/>
                <a:cs typeface="Arial" panose="020B0604020202020204" pitchFamily="34" charset="0"/>
              </a:rPr>
              <a:t>•</a:t>
            </a:r>
            <a:r>
              <a:rPr lang="es" b="1" i="0" u="none" baseline="0">
                <a:solidFill>
                  <a:srgbClr val="038F9C"/>
                </a:solidFill>
                <a:latin typeface="Arial" panose="020B0604020202020204" pitchFamily="34" charset="0"/>
                <a:ea typeface="Arial" panose="020B0604020202020204" pitchFamily="34" charset="0"/>
                <a:cs typeface="Arial" panose="020B0604020202020204" pitchFamily="34" charset="0"/>
              </a:rPr>
              <a:t> </a:t>
            </a:r>
            <a:r>
              <a:rPr lang="es" sz="2200" b="1" i="0" u="none" baseline="0">
                <a:solidFill>
                  <a:srgbClr val="038F9C"/>
                </a:solidFill>
                <a:latin typeface="Arial" panose="020B0604020202020204" pitchFamily="34" charset="0"/>
                <a:ea typeface="Arial" panose="020B0604020202020204" pitchFamily="34" charset="0"/>
                <a:cs typeface="Arial" panose="020B0604020202020204" pitchFamily="34" charset="0"/>
              </a:rPr>
              <a:t>El control del dolor </a:t>
            </a:r>
            <a:r>
              <a:rPr lang="es" sz="2200" b="0" i="0" u="none" baseline="0">
                <a:latin typeface="Arial" panose="020B0604020202020204" pitchFamily="34" charset="0"/>
                <a:ea typeface="Arial" panose="020B0604020202020204" pitchFamily="34" charset="0"/>
                <a:cs typeface="Arial" panose="020B0604020202020204" pitchFamily="34" charset="0"/>
              </a:rPr>
              <a:t>está a cargo del equipo del trasplante </a:t>
            </a:r>
          </a:p>
          <a:p>
            <a:pPr algn="l" rtl="0"/>
            <a:r>
              <a:rPr lang="es" sz="2200" b="0" i="0" u="none" baseline="0">
                <a:latin typeface="Arial" panose="020B0604020202020204" pitchFamily="34" charset="0"/>
                <a:ea typeface="Arial" panose="020B0604020202020204" pitchFamily="34" charset="0"/>
                <a:cs typeface="Arial" panose="020B0604020202020204" pitchFamily="34" charset="0"/>
              </a:rPr>
              <a:t>  y los farmacéuticos del trasplante. </a:t>
            </a:r>
          </a:p>
          <a:p>
            <a:endParaRPr lang="es" sz="700">
              <a:latin typeface="Arial" panose="020B0604020202020204" pitchFamily="34" charset="0"/>
              <a:cs typeface="Arial" panose="020B0604020202020204" pitchFamily="34" charset="0"/>
            </a:endParaRPr>
          </a:p>
          <a:p>
            <a:pPr algn="l" rtl="0"/>
            <a:r>
              <a:rPr lang="es" sz="2000" b="0" i="0" u="none" baseline="0">
                <a:solidFill>
                  <a:prstClr val="black"/>
                </a:solidFill>
                <a:latin typeface="Arial" panose="020B0604020202020204" pitchFamily="34" charset="0"/>
                <a:ea typeface="Arial" panose="020B0604020202020204" pitchFamily="34" charset="0"/>
                <a:cs typeface="Arial" panose="020B0604020202020204" pitchFamily="34" charset="0"/>
              </a:rPr>
              <a:t> </a:t>
            </a:r>
            <a:r>
              <a:rPr lang="es" sz="2400" b="0" i="0" u="none" baseline="0">
                <a:solidFill>
                  <a:prstClr val="black"/>
                </a:solidFill>
                <a:latin typeface="Arial" panose="020B0604020202020204" pitchFamily="34" charset="0"/>
                <a:ea typeface="Arial" panose="020B0604020202020204" pitchFamily="34" charset="0"/>
                <a:cs typeface="Arial" panose="020B0604020202020204" pitchFamily="34" charset="0"/>
              </a:rPr>
              <a:t>– </a:t>
            </a:r>
            <a:r>
              <a:rPr lang="es" sz="2200" b="0" i="0" u="none" baseline="0">
                <a:latin typeface="Arial" panose="020B0604020202020204" pitchFamily="34" charset="0"/>
                <a:ea typeface="Arial" panose="020B0604020202020204" pitchFamily="34" charset="0"/>
                <a:cs typeface="Arial" panose="020B0604020202020204" pitchFamily="34" charset="0"/>
              </a:rPr>
              <a:t>Se ESPERA que sienta dolor y la meta es no </a:t>
            </a:r>
          </a:p>
          <a:p>
            <a:pPr algn="l" rtl="0"/>
            <a:r>
              <a:rPr lang="es" sz="2200" b="0" i="0" u="none" baseline="0">
                <a:latin typeface="Arial" panose="020B0604020202020204" pitchFamily="34" charset="0"/>
                <a:ea typeface="Arial" panose="020B0604020202020204" pitchFamily="34" charset="0"/>
                <a:cs typeface="Arial" panose="020B0604020202020204" pitchFamily="34" charset="0"/>
              </a:rPr>
              <a:t> </a:t>
            </a:r>
            <a:r>
              <a:rPr lang="es" sz="2100" b="0" i="0" u="none" baseline="0">
                <a:latin typeface="Arial" panose="020B0604020202020204" pitchFamily="34" charset="0"/>
                <a:ea typeface="Arial" panose="020B0604020202020204" pitchFamily="34" charset="0"/>
                <a:cs typeface="Arial" panose="020B0604020202020204" pitchFamily="34" charset="0"/>
              </a:rPr>
              <a:t> </a:t>
            </a:r>
            <a:r>
              <a:rPr lang="es" sz="2200" b="0" i="0" u="none" baseline="0">
                <a:latin typeface="Arial" panose="020B0604020202020204" pitchFamily="34" charset="0"/>
                <a:ea typeface="Arial" panose="020B0604020202020204" pitchFamily="34" charset="0"/>
                <a:cs typeface="Arial" panose="020B0604020202020204" pitchFamily="34" charset="0"/>
              </a:rPr>
              <a:t>eliminarlo por completo. </a:t>
            </a:r>
          </a:p>
          <a:p>
            <a:endParaRPr lang="es" sz="1000">
              <a:latin typeface="Arial" panose="020B0604020202020204" pitchFamily="34" charset="0"/>
              <a:cs typeface="Arial" panose="020B0604020202020204" pitchFamily="34" charset="0"/>
            </a:endParaRPr>
          </a:p>
          <a:p>
            <a:endParaRPr lang="es" sz="600">
              <a:latin typeface="Arial" panose="020B0604020202020204" pitchFamily="34" charset="0"/>
              <a:cs typeface="Arial" panose="020B0604020202020204" pitchFamily="34" charset="0"/>
            </a:endParaRPr>
          </a:p>
          <a:p>
            <a:pPr algn="l" rtl="0"/>
            <a:r>
              <a:rPr lang="es" sz="2400" b="1" i="1" u="none" baseline="0">
                <a:solidFill>
                  <a:srgbClr val="038F9C"/>
                </a:solidFill>
                <a:latin typeface="Arial" panose="020B0604020202020204" pitchFamily="34" charset="0"/>
                <a:ea typeface="Arial" panose="020B0604020202020204" pitchFamily="34" charset="0"/>
                <a:cs typeface="Arial" panose="020B0604020202020204" pitchFamily="34" charset="0"/>
              </a:rPr>
              <a:t>¡Levantarse y moverse es esencial para  </a:t>
            </a:r>
          </a:p>
          <a:p>
            <a:pPr algn="l" rtl="0"/>
            <a:r>
              <a:rPr lang="es" sz="2400" b="1" i="1" u="none" baseline="0">
                <a:solidFill>
                  <a:srgbClr val="038F9C"/>
                </a:solidFill>
                <a:latin typeface="Arial" panose="020B0604020202020204" pitchFamily="34" charset="0"/>
                <a:ea typeface="Arial" panose="020B0604020202020204" pitchFamily="34" charset="0"/>
                <a:cs typeface="Arial" panose="020B0604020202020204" pitchFamily="34" charset="0"/>
              </a:rPr>
              <a:t>su recuperación! </a:t>
            </a:r>
          </a:p>
        </p:txBody>
      </p:sp>
    </p:spTree>
    <p:extLst>
      <p:ext uri="{BB962C8B-B14F-4D97-AF65-F5344CB8AC3E}">
        <p14:creationId xmlns:p14="http://schemas.microsoft.com/office/powerpoint/2010/main" val="17907157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EEEC9F-FE5B-AA40-BE2B-B3A5EBCB23BA}"/>
              </a:ext>
            </a:extLst>
          </p:cNvPr>
          <p:cNvSpPr/>
          <p:nvPr/>
        </p:nvSpPr>
        <p:spPr>
          <a:xfrm>
            <a:off x="174875" y="168089"/>
            <a:ext cx="8791703" cy="598393"/>
          </a:xfrm>
          <a:prstGeom prst="rect">
            <a:avLst/>
          </a:prstGeom>
          <a:gradFill>
            <a:gsLst>
              <a:gs pos="17000">
                <a:srgbClr val="1188AC"/>
              </a:gs>
              <a:gs pos="100000">
                <a:srgbClr val="27CFCA"/>
              </a:gs>
            </a:gsLst>
            <a:lin ang="16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a:p>
        </p:txBody>
      </p:sp>
      <p:sp>
        <p:nvSpPr>
          <p:cNvPr id="5" name="TextBox 4">
            <a:extLst>
              <a:ext uri="{FF2B5EF4-FFF2-40B4-BE49-F238E27FC236}">
                <a16:creationId xmlns:a16="http://schemas.microsoft.com/office/drawing/2014/main" id="{DDDED3E1-268D-E94D-8A08-DB72A09B7153}"/>
              </a:ext>
            </a:extLst>
          </p:cNvPr>
          <p:cNvSpPr txBox="1"/>
          <p:nvPr/>
        </p:nvSpPr>
        <p:spPr>
          <a:xfrm>
            <a:off x="376519" y="43986"/>
            <a:ext cx="8597381" cy="623697"/>
          </a:xfrm>
          <a:prstGeom prst="rect">
            <a:avLst/>
          </a:prstGeom>
          <a:noFill/>
        </p:spPr>
        <p:txBody>
          <a:bodyPr wrap="square" lIns="91440" tIns="45720" rIns="91440" bIns="45720" rtlCol="0" anchor="t">
            <a:spAutoFit/>
          </a:bodyPr>
          <a:lstStyle/>
          <a:p>
            <a:pPr algn="l" rtl="0">
              <a:lnSpc>
                <a:spcPts val="5060"/>
              </a:lnSpc>
            </a:pPr>
            <a:r>
              <a:rPr lang="es" sz="1400" b="1" i="0" u="none" cap="all" baseline="0" dirty="0">
                <a:solidFill>
                  <a:schemeClr val="bg1"/>
                </a:solidFill>
                <a:latin typeface="Arial"/>
                <a:ea typeface="Arial"/>
                <a:cs typeface="Arial"/>
              </a:rPr>
              <a:t>Recursos de estacionamiento y vivienda (sitio web público de UI Health)  </a:t>
            </a:r>
            <a:endParaRPr lang="es" sz="1400" b="1" cap="all"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3B779340-E26C-4945-9B2B-F02DC574C75C}"/>
              </a:ext>
            </a:extLst>
          </p:cNvPr>
          <p:cNvSpPr/>
          <p:nvPr/>
        </p:nvSpPr>
        <p:spPr>
          <a:xfrm>
            <a:off x="241069" y="1296785"/>
            <a:ext cx="8725509" cy="2800767"/>
          </a:xfrm>
          <a:prstGeom prst="rect">
            <a:avLst/>
          </a:prstGeom>
        </p:spPr>
        <p:txBody>
          <a:bodyPr wrap="square" lIns="91440" tIns="45720" rIns="91440" bIns="45720" anchor="t">
            <a:spAutoFit/>
          </a:bodyPr>
          <a:lstStyle/>
          <a:p>
            <a:pPr algn="l" rtl="0"/>
            <a:r>
              <a:rPr lang="es" sz="2200" b="1" i="0" u="none" baseline="0">
                <a:solidFill>
                  <a:srgbClr val="038F9C"/>
                </a:solidFill>
                <a:latin typeface="Calibri"/>
                <a:ea typeface="+mn-lt"/>
                <a:cs typeface="+mn-lt"/>
              </a:rPr>
              <a:t>Para ver las</a:t>
            </a:r>
            <a:r>
              <a:rPr lang="es" sz="2200" b="1" i="0" u="none" baseline="0">
                <a:solidFill>
                  <a:srgbClr val="038F9C"/>
                </a:solidFill>
                <a:latin typeface="Calibri"/>
                <a:cs typeface="Arial"/>
              </a:rPr>
              <a:t> opciones e instrucciones de estacionamiento, visite el sitio web: </a:t>
            </a:r>
            <a:endParaRPr lang="es">
              <a:ea typeface="+mn-lt"/>
              <a:cs typeface="+mn-lt"/>
            </a:endParaRPr>
          </a:p>
          <a:p>
            <a:pPr algn="l" rtl="0"/>
            <a:r>
              <a:rPr lang="es" sz="2200" b="0" i="0" u="none" baseline="0">
                <a:latin typeface="+mn-lt"/>
                <a:ea typeface="+mn-lt"/>
                <a:cs typeface="+mn-lt"/>
                <a:hlinkClick r:id="rId3"/>
              </a:rPr>
              <a:t>https://parking.uic.edu/ui-health-patients/</a:t>
            </a:r>
            <a:r>
              <a:rPr lang="es" sz="2200" b="0" i="0" u="none" baseline="0">
                <a:latin typeface="+mn-lt"/>
                <a:ea typeface="+mn-lt"/>
                <a:cs typeface="+mn-lt"/>
              </a:rPr>
              <a:t> </a:t>
            </a:r>
            <a:endParaRPr lang="es">
              <a:ea typeface="+mn-lt"/>
              <a:cs typeface="+mn-lt"/>
            </a:endParaRPr>
          </a:p>
          <a:p>
            <a:pPr algn="l" rtl="0"/>
            <a:r>
              <a:rPr lang="es" sz="2200" b="0" i="0" u="none" baseline="0">
                <a:latin typeface="Calibri"/>
                <a:cs typeface="Arial"/>
              </a:rPr>
              <a:t>  </a:t>
            </a:r>
            <a:endParaRPr lang="es" sz="1100" b="1">
              <a:latin typeface="Calibri"/>
              <a:cs typeface="Arial" panose="020B0604020202020204" pitchFamily="34" charset="0"/>
            </a:endParaRPr>
          </a:p>
          <a:p>
            <a:pPr algn="l" rtl="0"/>
            <a:r>
              <a:rPr lang="es" sz="2200" b="1" i="0" u="none" baseline="0">
                <a:solidFill>
                  <a:srgbClr val="038F9C"/>
                </a:solidFill>
                <a:latin typeface="Calibri"/>
                <a:cs typeface="Arial"/>
              </a:rPr>
              <a:t>Para elegir entre las opciones de alojamiento, visite el sitio web:</a:t>
            </a:r>
          </a:p>
          <a:p>
            <a:pPr algn="l" rtl="0"/>
            <a:r>
              <a:rPr lang="es" sz="2200" b="0" i="0" u="none" baseline="0">
                <a:latin typeface="+mn-lt"/>
                <a:ea typeface="+mn-lt"/>
                <a:cs typeface="+mn-lt"/>
                <a:hlinkClick r:id="rId4"/>
              </a:rPr>
              <a:t>https://hospital.uillinois.edu/patients-and-visitors/visiting-a-patient/accommodations</a:t>
            </a:r>
            <a:r>
              <a:rPr lang="es" sz="2200" b="0" i="0" u="none" baseline="0">
                <a:latin typeface="+mn-lt"/>
                <a:ea typeface="+mn-lt"/>
                <a:cs typeface="+mn-lt"/>
              </a:rPr>
              <a:t> </a:t>
            </a:r>
            <a:endParaRPr lang="es"/>
          </a:p>
          <a:p>
            <a:endParaRPr lang="es" sz="2200">
              <a:latin typeface="Calibri"/>
              <a:cs typeface="Arial" panose="020B0604020202020204" pitchFamily="34" charset="0"/>
            </a:endParaRPr>
          </a:p>
          <a:p>
            <a:endParaRPr lang="es" sz="2200" b="1">
              <a:solidFill>
                <a:srgbClr val="038F9C"/>
              </a:solidFill>
              <a:latin typeface="Calibri"/>
              <a:cs typeface="Arial"/>
            </a:endParaRPr>
          </a:p>
        </p:txBody>
      </p:sp>
      <p:sp>
        <p:nvSpPr>
          <p:cNvPr id="3" name="TextBox 2">
            <a:extLst>
              <a:ext uri="{FF2B5EF4-FFF2-40B4-BE49-F238E27FC236}">
                <a16:creationId xmlns:a16="http://schemas.microsoft.com/office/drawing/2014/main" id="{417A1132-D42E-3DDE-5EC8-E9B4EB9D5FF1}"/>
              </a:ext>
            </a:extLst>
          </p:cNvPr>
          <p:cNvSpPr txBox="1"/>
          <p:nvPr/>
        </p:nvSpPr>
        <p:spPr>
          <a:xfrm>
            <a:off x="241540" y="3881886"/>
            <a:ext cx="6012611"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s" b="0" i="0" u="none" baseline="0">
                <a:solidFill>
                  <a:srgbClr val="4F4F4F"/>
                </a:solidFill>
                <a:latin typeface="Arial"/>
                <a:ea typeface="Arial"/>
                <a:cs typeface="Arial"/>
              </a:rPr>
              <a:t>La </a:t>
            </a:r>
            <a:r>
              <a:rPr lang="es" b="0" i="0" u="none" baseline="0">
                <a:solidFill>
                  <a:srgbClr val="00BACA"/>
                </a:solidFill>
                <a:latin typeface="Arial"/>
                <a:ea typeface="Arial"/>
                <a:cs typeface="Arial"/>
                <a:hlinkClick r:id="rId5"/>
              </a:rPr>
              <a:t>casa de invitados del Distrito Médico de Illinois (Illinois Medical District, IMD)</a:t>
            </a:r>
            <a:r>
              <a:rPr lang="es" b="0" i="0" u="none" baseline="0">
                <a:solidFill>
                  <a:srgbClr val="4F4F4F"/>
                </a:solidFill>
                <a:latin typeface="Arial"/>
                <a:ea typeface="Arial"/>
                <a:cs typeface="Arial"/>
              </a:rPr>
              <a:t> ayuda a aliviar la carga de cuidar a un ser querido al ofrecerles alojamiento temporal conveniente y económico a los pacientes que reciben tratamiento en UI Health y sus familias.</a:t>
            </a:r>
            <a:endParaRPr lang="es"/>
          </a:p>
        </p:txBody>
      </p:sp>
      <p:sp>
        <p:nvSpPr>
          <p:cNvPr id="6" name="TextBox 5">
            <a:extLst>
              <a:ext uri="{FF2B5EF4-FFF2-40B4-BE49-F238E27FC236}">
                <a16:creationId xmlns:a16="http://schemas.microsoft.com/office/drawing/2014/main" id="{F18DFD9E-C65D-A7A8-15E6-8BEA251CBA7F}"/>
              </a:ext>
            </a:extLst>
          </p:cNvPr>
          <p:cNvSpPr txBox="1"/>
          <p:nvPr/>
        </p:nvSpPr>
        <p:spPr>
          <a:xfrm>
            <a:off x="293298" y="5477774"/>
            <a:ext cx="609887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s" b="0" i="0" u="none" baseline="0">
                <a:solidFill>
                  <a:srgbClr val="4F4F4F"/>
                </a:solidFill>
                <a:latin typeface="Arial"/>
                <a:ea typeface="Arial"/>
                <a:cs typeface="Arial"/>
              </a:rPr>
              <a:t>Se encuentra en 1933 W. Polk St., en el campus de la Universidad de Illinois en Chicago, a poca distancia de UI Health Hospital &amp; Clinics.</a:t>
            </a:r>
            <a:endParaRPr lang="es"/>
          </a:p>
        </p:txBody>
      </p:sp>
    </p:spTree>
    <p:extLst>
      <p:ext uri="{BB962C8B-B14F-4D97-AF65-F5344CB8AC3E}">
        <p14:creationId xmlns:p14="http://schemas.microsoft.com/office/powerpoint/2010/main" val="2014690376"/>
      </p:ext>
    </p:extLst>
  </p:cSld>
  <p:clrMapOvr>
    <a:masterClrMapping/>
  </p:clrMapOvr>
  <p:extLst>
    <p:ext uri="{6950BFC3-D8DA-4A85-94F7-54DA5524770B}">
      <p188:commentRel xmlns:p188="http://schemas.microsoft.com/office/powerpoint/2018/8/main" r:id="rId2"/>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EEEC9F-FE5B-AA40-BE2B-B3A5EBCB23BA}"/>
              </a:ext>
            </a:extLst>
          </p:cNvPr>
          <p:cNvSpPr/>
          <p:nvPr/>
        </p:nvSpPr>
        <p:spPr>
          <a:xfrm>
            <a:off x="174875" y="168089"/>
            <a:ext cx="8791703" cy="598393"/>
          </a:xfrm>
          <a:prstGeom prst="rect">
            <a:avLst/>
          </a:prstGeom>
          <a:gradFill>
            <a:gsLst>
              <a:gs pos="17000">
                <a:srgbClr val="1188AC"/>
              </a:gs>
              <a:gs pos="100000">
                <a:srgbClr val="27CFCA"/>
              </a:gs>
            </a:gsLst>
            <a:lin ang="16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a:p>
        </p:txBody>
      </p:sp>
      <p:sp>
        <p:nvSpPr>
          <p:cNvPr id="5" name="TextBox 4">
            <a:extLst>
              <a:ext uri="{FF2B5EF4-FFF2-40B4-BE49-F238E27FC236}">
                <a16:creationId xmlns:a16="http://schemas.microsoft.com/office/drawing/2014/main" id="{DDDED3E1-268D-E94D-8A08-DB72A09B7153}"/>
              </a:ext>
            </a:extLst>
          </p:cNvPr>
          <p:cNvSpPr txBox="1"/>
          <p:nvPr/>
        </p:nvSpPr>
        <p:spPr>
          <a:xfrm>
            <a:off x="249203" y="43986"/>
            <a:ext cx="8894797" cy="649922"/>
          </a:xfrm>
          <a:prstGeom prst="rect">
            <a:avLst/>
          </a:prstGeom>
          <a:noFill/>
        </p:spPr>
        <p:txBody>
          <a:bodyPr wrap="square" rtlCol="0" anchor="t">
            <a:spAutoFit/>
          </a:bodyPr>
          <a:lstStyle/>
          <a:p>
            <a:pPr algn="l" rtl="0">
              <a:lnSpc>
                <a:spcPts val="5060"/>
              </a:lnSpc>
            </a:pPr>
            <a:r>
              <a:rPr lang="es" sz="2300" b="1" i="0" u="none" cap="all" baseline="0" dirty="0">
                <a:solidFill>
                  <a:schemeClr val="bg1"/>
                </a:solidFill>
                <a:latin typeface="Arial" panose="020B0604020202020204" pitchFamily="34" charset="0"/>
                <a:ea typeface="Arial" panose="020B0604020202020204" pitchFamily="34" charset="0"/>
                <a:cs typeface="Arial" panose="020B0604020202020204" pitchFamily="34" charset="0"/>
              </a:rPr>
              <a:t>Instrucciones clínicas posteriores al trasplante y medicamentos</a:t>
            </a:r>
          </a:p>
        </p:txBody>
      </p:sp>
      <p:sp>
        <p:nvSpPr>
          <p:cNvPr id="9" name="Rectangle 8">
            <a:extLst>
              <a:ext uri="{FF2B5EF4-FFF2-40B4-BE49-F238E27FC236}">
                <a16:creationId xmlns:a16="http://schemas.microsoft.com/office/drawing/2014/main" id="{19D364AF-B235-6247-876A-0CAD9CCC7482}"/>
              </a:ext>
            </a:extLst>
          </p:cNvPr>
          <p:cNvSpPr/>
          <p:nvPr/>
        </p:nvSpPr>
        <p:spPr>
          <a:xfrm>
            <a:off x="3096767" y="1070262"/>
            <a:ext cx="5658487" cy="4992842"/>
          </a:xfrm>
          <a:prstGeom prst="rect">
            <a:avLst/>
          </a:prstGeom>
        </p:spPr>
        <p:txBody>
          <a:bodyPr wrap="square">
            <a:spAutoFit/>
          </a:bodyPr>
          <a:lstStyle/>
          <a:p>
            <a:pPr algn="l" rtl="0">
              <a:lnSpc>
                <a:spcPts val="2900"/>
              </a:lnSpc>
            </a:pPr>
            <a:r>
              <a:rPr lang="es" sz="1400" b="0" i="0" u="none" baseline="0" dirty="0">
                <a:latin typeface="Arial" panose="020B0604020202020204" pitchFamily="34" charset="0"/>
                <a:ea typeface="Arial" panose="020B0604020202020204" pitchFamily="34" charset="0"/>
                <a:cs typeface="Arial" panose="020B0604020202020204" pitchFamily="34" charset="0"/>
              </a:rPr>
              <a:t>Es importante conocer todos los medicamentos que está tomando y hablar con su enfermera registrada (Registered Nurse, RN), farmacéutico o médico de trasplantes sobre cualquier problema que tenga. </a:t>
            </a:r>
          </a:p>
          <a:p>
            <a:endParaRPr lang="es" sz="1400" dirty="0">
              <a:latin typeface="Arial" panose="020B0604020202020204" pitchFamily="34" charset="0"/>
              <a:cs typeface="Arial" panose="020B0604020202020204" pitchFamily="34" charset="0"/>
            </a:endParaRPr>
          </a:p>
          <a:p>
            <a:pPr algn="l" rtl="0">
              <a:lnSpc>
                <a:spcPts val="2900"/>
              </a:lnSpc>
            </a:pPr>
            <a:r>
              <a:rPr lang="es" sz="1400" b="0" i="0" u="none" baseline="0" dirty="0">
                <a:latin typeface="Arial" panose="020B0604020202020204" pitchFamily="34" charset="0"/>
                <a:ea typeface="Arial" panose="020B0604020202020204" pitchFamily="34" charset="0"/>
                <a:cs typeface="Arial" panose="020B0604020202020204" pitchFamily="34" charset="0"/>
              </a:rPr>
              <a:t>Debe tomar sus medicamentos mientras tenga el riñón.</a:t>
            </a:r>
          </a:p>
          <a:p>
            <a:pPr lvl="0" algn="l" rtl="0"/>
            <a:endParaRPr lang="es" sz="1400" dirty="0">
              <a:solidFill>
                <a:prstClr val="black"/>
              </a:solidFill>
              <a:latin typeface="Arial" panose="020B0604020202020204" pitchFamily="34" charset="0"/>
              <a:cs typeface="Arial" panose="020B0604020202020204" pitchFamily="34" charset="0"/>
            </a:endParaRPr>
          </a:p>
          <a:p>
            <a:pPr algn="l" rtl="0">
              <a:lnSpc>
                <a:spcPts val="2900"/>
              </a:lnSpc>
            </a:pPr>
            <a:r>
              <a:rPr lang="es" sz="1400" b="0" i="0" u="none" baseline="0" dirty="0">
                <a:latin typeface="Arial" panose="020B0604020202020204" pitchFamily="34" charset="0"/>
                <a:ea typeface="Arial" panose="020B0604020202020204" pitchFamily="34" charset="0"/>
                <a:cs typeface="Arial" panose="020B0604020202020204" pitchFamily="34" charset="0"/>
              </a:rPr>
              <a:t>Las visitas a la clínica posteriores al trasplante se llevan a cabo de </a:t>
            </a:r>
            <a:r>
              <a:rPr lang="es" sz="1400" b="0" i="0" u="none" baseline="0" dirty="0">
                <a:solidFill>
                  <a:srgbClr val="038F9C"/>
                </a:solidFill>
                <a:latin typeface="Arial" panose="020B0604020202020204" pitchFamily="34" charset="0"/>
                <a:ea typeface="Arial" panose="020B0604020202020204" pitchFamily="34" charset="0"/>
                <a:cs typeface="Arial" panose="020B0604020202020204" pitchFamily="34" charset="0"/>
              </a:rPr>
              <a:t>1 a 2 veces a la semana</a:t>
            </a:r>
            <a:r>
              <a:rPr lang="es" sz="1400" b="0" i="0" u="none" baseline="0" dirty="0">
                <a:latin typeface="Arial" panose="020B0604020202020204" pitchFamily="34" charset="0"/>
                <a:ea typeface="Arial" panose="020B0604020202020204" pitchFamily="34" charset="0"/>
                <a:cs typeface="Arial" panose="020B0604020202020204" pitchFamily="34" charset="0"/>
              </a:rPr>
              <a:t> durante las primeras 4 a 6 semanas.</a:t>
            </a:r>
          </a:p>
          <a:p>
            <a:pPr lvl="0" algn="l" rtl="0"/>
            <a:endParaRPr lang="es" sz="1400" dirty="0">
              <a:solidFill>
                <a:prstClr val="black"/>
              </a:solidFill>
              <a:latin typeface="Arial" panose="020B0604020202020204" pitchFamily="34" charset="0"/>
              <a:cs typeface="Arial" panose="020B0604020202020204" pitchFamily="34" charset="0"/>
            </a:endParaRPr>
          </a:p>
          <a:p>
            <a:pPr algn="l" rtl="0">
              <a:lnSpc>
                <a:spcPts val="2900"/>
              </a:lnSpc>
            </a:pPr>
            <a:r>
              <a:rPr lang="es" sz="1400" b="0" i="0" u="none" baseline="0" dirty="0">
                <a:latin typeface="Arial" panose="020B0604020202020204" pitchFamily="34" charset="0"/>
                <a:ea typeface="Arial" panose="020B0604020202020204" pitchFamily="34" charset="0"/>
                <a:cs typeface="Arial" panose="020B0604020202020204" pitchFamily="34" charset="0"/>
              </a:rPr>
              <a:t>A los pacientes se les debe extraer sangre </a:t>
            </a:r>
            <a:r>
              <a:rPr lang="es" sz="1400" b="0" i="0" u="none" baseline="0" dirty="0">
                <a:solidFill>
                  <a:srgbClr val="038F9C"/>
                </a:solidFill>
                <a:latin typeface="Arial" panose="020B0604020202020204" pitchFamily="34" charset="0"/>
                <a:ea typeface="Arial" panose="020B0604020202020204" pitchFamily="34" charset="0"/>
                <a:cs typeface="Arial" panose="020B0604020202020204" pitchFamily="34" charset="0"/>
              </a:rPr>
              <a:t>1 o 2 horas</a:t>
            </a:r>
            <a:r>
              <a:rPr lang="es" sz="1400" b="0" i="0" u="none" baseline="0" dirty="0">
                <a:latin typeface="Arial" panose="020B0604020202020204" pitchFamily="34" charset="0"/>
                <a:ea typeface="Arial" panose="020B0604020202020204" pitchFamily="34" charset="0"/>
                <a:cs typeface="Arial" panose="020B0604020202020204" pitchFamily="34" charset="0"/>
              </a:rPr>
              <a:t> antes de cada visita a la clínica.</a:t>
            </a:r>
          </a:p>
          <a:p>
            <a:pPr lvl="0" algn="l" rtl="0"/>
            <a:endParaRPr lang="es" sz="1400" dirty="0">
              <a:solidFill>
                <a:prstClr val="black"/>
              </a:solidFill>
              <a:latin typeface="Arial" panose="020B0604020202020204" pitchFamily="34" charset="0"/>
              <a:cs typeface="Arial" panose="020B0604020202020204" pitchFamily="34" charset="0"/>
            </a:endParaRPr>
          </a:p>
          <a:p>
            <a:pPr algn="l" rtl="0">
              <a:lnSpc>
                <a:spcPts val="2900"/>
              </a:lnSpc>
            </a:pPr>
            <a:r>
              <a:rPr lang="es" sz="1400" b="0" i="0" u="none" baseline="0" dirty="0">
                <a:latin typeface="Arial" panose="020B0604020202020204" pitchFamily="34" charset="0"/>
                <a:ea typeface="Arial" panose="020B0604020202020204" pitchFamily="34" charset="0"/>
                <a:cs typeface="Arial" panose="020B0604020202020204" pitchFamily="34" charset="0"/>
              </a:rPr>
              <a:t>Después de dos años del trasplante, sus visitas se llevan a cabo cada seis meses.</a:t>
            </a:r>
          </a:p>
        </p:txBody>
      </p:sp>
      <p:pic>
        <p:nvPicPr>
          <p:cNvPr id="13" name="Picture 2" descr="http://www.honestinsite.com/blog/wp-content/uploads/2013/03/follow-instructions-carefully.gif">
            <a:hlinkClick r:id="rId2"/>
            <a:extLst>
              <a:ext uri="{FF2B5EF4-FFF2-40B4-BE49-F238E27FC236}">
                <a16:creationId xmlns:a16="http://schemas.microsoft.com/office/drawing/2014/main" id="{1924939D-8691-054B-A9D5-67B8D527CC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73429">
            <a:off x="356497" y="2094257"/>
            <a:ext cx="2014588" cy="19163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FBE0BC6-2130-9A4E-825D-84F04CE62C46}"/>
              </a:ext>
            </a:extLst>
          </p:cNvPr>
          <p:cNvPicPr>
            <a:picLocks noChangeAspect="1"/>
          </p:cNvPicPr>
          <p:nvPr/>
        </p:nvPicPr>
        <p:blipFill>
          <a:blip r:embed="rId4"/>
          <a:stretch>
            <a:fillRect/>
          </a:stretch>
        </p:blipFill>
        <p:spPr>
          <a:xfrm>
            <a:off x="2491740" y="1012070"/>
            <a:ext cx="685800" cy="685800"/>
          </a:xfrm>
          <a:prstGeom prst="rect">
            <a:avLst/>
          </a:prstGeom>
        </p:spPr>
      </p:pic>
      <p:pic>
        <p:nvPicPr>
          <p:cNvPr id="14" name="Picture 13">
            <a:extLst>
              <a:ext uri="{FF2B5EF4-FFF2-40B4-BE49-F238E27FC236}">
                <a16:creationId xmlns:a16="http://schemas.microsoft.com/office/drawing/2014/main" id="{C0AE6992-54CF-114B-9419-F52DC2E2DB4D}"/>
              </a:ext>
            </a:extLst>
          </p:cNvPr>
          <p:cNvPicPr>
            <a:picLocks noChangeAspect="1"/>
          </p:cNvPicPr>
          <p:nvPr/>
        </p:nvPicPr>
        <p:blipFill>
          <a:blip r:embed="rId4"/>
          <a:stretch>
            <a:fillRect/>
          </a:stretch>
        </p:blipFill>
        <p:spPr>
          <a:xfrm>
            <a:off x="2491740" y="2642750"/>
            <a:ext cx="685800" cy="685800"/>
          </a:xfrm>
          <a:prstGeom prst="rect">
            <a:avLst/>
          </a:prstGeom>
        </p:spPr>
      </p:pic>
      <p:pic>
        <p:nvPicPr>
          <p:cNvPr id="15" name="Picture 14">
            <a:extLst>
              <a:ext uri="{FF2B5EF4-FFF2-40B4-BE49-F238E27FC236}">
                <a16:creationId xmlns:a16="http://schemas.microsoft.com/office/drawing/2014/main" id="{58DD5B31-500E-5A4D-88CA-87DE7F642655}"/>
              </a:ext>
            </a:extLst>
          </p:cNvPr>
          <p:cNvPicPr>
            <a:picLocks noChangeAspect="1"/>
          </p:cNvPicPr>
          <p:nvPr/>
        </p:nvPicPr>
        <p:blipFill>
          <a:blip r:embed="rId4"/>
          <a:stretch>
            <a:fillRect/>
          </a:stretch>
        </p:blipFill>
        <p:spPr>
          <a:xfrm>
            <a:off x="2491740" y="3526670"/>
            <a:ext cx="685800" cy="685800"/>
          </a:xfrm>
          <a:prstGeom prst="rect">
            <a:avLst/>
          </a:prstGeom>
        </p:spPr>
      </p:pic>
      <p:pic>
        <p:nvPicPr>
          <p:cNvPr id="16" name="Picture 15">
            <a:extLst>
              <a:ext uri="{FF2B5EF4-FFF2-40B4-BE49-F238E27FC236}">
                <a16:creationId xmlns:a16="http://schemas.microsoft.com/office/drawing/2014/main" id="{83228118-D0C0-4D49-8A7C-BCA0509F6844}"/>
              </a:ext>
            </a:extLst>
          </p:cNvPr>
          <p:cNvPicPr>
            <a:picLocks noChangeAspect="1"/>
          </p:cNvPicPr>
          <p:nvPr/>
        </p:nvPicPr>
        <p:blipFill>
          <a:blip r:embed="rId4"/>
          <a:stretch>
            <a:fillRect/>
          </a:stretch>
        </p:blipFill>
        <p:spPr>
          <a:xfrm>
            <a:off x="2491740" y="4425830"/>
            <a:ext cx="685800" cy="685800"/>
          </a:xfrm>
          <a:prstGeom prst="rect">
            <a:avLst/>
          </a:prstGeom>
        </p:spPr>
      </p:pic>
      <p:pic>
        <p:nvPicPr>
          <p:cNvPr id="17" name="Picture 16">
            <a:extLst>
              <a:ext uri="{FF2B5EF4-FFF2-40B4-BE49-F238E27FC236}">
                <a16:creationId xmlns:a16="http://schemas.microsoft.com/office/drawing/2014/main" id="{63E35F1A-82A5-8040-A043-9076DCA3C150}"/>
              </a:ext>
            </a:extLst>
          </p:cNvPr>
          <p:cNvPicPr>
            <a:picLocks noChangeAspect="1"/>
          </p:cNvPicPr>
          <p:nvPr/>
        </p:nvPicPr>
        <p:blipFill>
          <a:blip r:embed="rId4"/>
          <a:stretch>
            <a:fillRect/>
          </a:stretch>
        </p:blipFill>
        <p:spPr>
          <a:xfrm>
            <a:off x="2491740" y="5324990"/>
            <a:ext cx="685800" cy="685800"/>
          </a:xfrm>
          <a:prstGeom prst="rect">
            <a:avLst/>
          </a:prstGeom>
        </p:spPr>
      </p:pic>
    </p:spTree>
    <p:extLst>
      <p:ext uri="{BB962C8B-B14F-4D97-AF65-F5344CB8AC3E}">
        <p14:creationId xmlns:p14="http://schemas.microsoft.com/office/powerpoint/2010/main" val="17065171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EEEC9F-FE5B-AA40-BE2B-B3A5EBCB23BA}"/>
              </a:ext>
            </a:extLst>
          </p:cNvPr>
          <p:cNvSpPr/>
          <p:nvPr/>
        </p:nvSpPr>
        <p:spPr>
          <a:xfrm>
            <a:off x="174875" y="168089"/>
            <a:ext cx="8791703" cy="598393"/>
          </a:xfrm>
          <a:prstGeom prst="rect">
            <a:avLst/>
          </a:prstGeom>
          <a:gradFill>
            <a:gsLst>
              <a:gs pos="17000">
                <a:srgbClr val="1188AC"/>
              </a:gs>
              <a:gs pos="100000">
                <a:srgbClr val="27CFCA"/>
              </a:gs>
            </a:gsLst>
            <a:lin ang="16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a:p>
        </p:txBody>
      </p:sp>
      <p:sp>
        <p:nvSpPr>
          <p:cNvPr id="5" name="TextBox 4">
            <a:extLst>
              <a:ext uri="{FF2B5EF4-FFF2-40B4-BE49-F238E27FC236}">
                <a16:creationId xmlns:a16="http://schemas.microsoft.com/office/drawing/2014/main" id="{DDDED3E1-268D-E94D-8A08-DB72A09B7153}"/>
              </a:ext>
            </a:extLst>
          </p:cNvPr>
          <p:cNvSpPr txBox="1"/>
          <p:nvPr/>
        </p:nvSpPr>
        <p:spPr>
          <a:xfrm>
            <a:off x="249203" y="43986"/>
            <a:ext cx="8894797" cy="649922"/>
          </a:xfrm>
          <a:prstGeom prst="rect">
            <a:avLst/>
          </a:prstGeom>
          <a:noFill/>
        </p:spPr>
        <p:txBody>
          <a:bodyPr wrap="square" rtlCol="0" anchor="t">
            <a:spAutoFit/>
          </a:bodyPr>
          <a:lstStyle/>
          <a:p>
            <a:pPr algn="l" rtl="0">
              <a:lnSpc>
                <a:spcPts val="5060"/>
              </a:lnSpc>
            </a:pPr>
            <a:r>
              <a:rPr lang="es" sz="2000" b="1" i="0" u="none" cap="all" baseline="0" dirty="0">
                <a:solidFill>
                  <a:schemeClr val="bg1"/>
                </a:solidFill>
                <a:latin typeface="Arial" panose="020B0604020202020204" pitchFamily="34" charset="0"/>
                <a:ea typeface="Arial" panose="020B0604020202020204" pitchFamily="34" charset="0"/>
                <a:cs typeface="Arial" panose="020B0604020202020204" pitchFamily="34" charset="0"/>
              </a:rPr>
              <a:t>Calendario de visitas posteriores al trasplante</a:t>
            </a:r>
          </a:p>
        </p:txBody>
      </p:sp>
      <p:graphicFrame>
        <p:nvGraphicFramePr>
          <p:cNvPr id="18" name="Group 55">
            <a:extLst>
              <a:ext uri="{FF2B5EF4-FFF2-40B4-BE49-F238E27FC236}">
                <a16:creationId xmlns:a16="http://schemas.microsoft.com/office/drawing/2014/main" id="{2F243486-572C-6549-B4D0-C0251FACD932}"/>
              </a:ext>
            </a:extLst>
          </p:cNvPr>
          <p:cNvGraphicFramePr>
            <a:graphicFrameLocks noGrp="1"/>
          </p:cNvGraphicFramePr>
          <p:nvPr/>
        </p:nvGraphicFramePr>
        <p:xfrm>
          <a:off x="690880" y="1810386"/>
          <a:ext cx="7805420" cy="4230211"/>
        </p:xfrm>
        <a:graphic>
          <a:graphicData uri="http://schemas.openxmlformats.org/drawingml/2006/table">
            <a:tbl>
              <a:tblPr/>
              <a:tblGrid>
                <a:gridCol w="3696403">
                  <a:extLst>
                    <a:ext uri="{9D8B030D-6E8A-4147-A177-3AD203B41FA5}">
                      <a16:colId xmlns:a16="http://schemas.microsoft.com/office/drawing/2014/main" val="20000"/>
                    </a:ext>
                  </a:extLst>
                </a:gridCol>
                <a:gridCol w="4109017">
                  <a:extLst>
                    <a:ext uri="{9D8B030D-6E8A-4147-A177-3AD203B41FA5}">
                      <a16:colId xmlns:a16="http://schemas.microsoft.com/office/drawing/2014/main" val="20001"/>
                    </a:ext>
                  </a:extLst>
                </a:gridCol>
              </a:tblGrid>
              <a:tr h="528462">
                <a:tc>
                  <a:txBody>
                    <a:bodyPr/>
                    <a:lstStyle/>
                    <a:p>
                      <a:pPr marL="0" marR="0" lvl="0" indent="0" algn="l" defTabSz="914400" rtl="0" eaLnBrk="0" fontAlgn="base" latinLnBrk="0" hangingPunct="0">
                        <a:lnSpc>
                          <a:spcPts val="3200"/>
                        </a:lnSpc>
                        <a:spcBef>
                          <a:spcPts val="600"/>
                        </a:spcBef>
                        <a:spcAft>
                          <a:spcPct val="0"/>
                        </a:spcAft>
                        <a:buClr>
                          <a:schemeClr val="accent1"/>
                        </a:buClr>
                        <a:buSzPct val="80000"/>
                        <a:buFont typeface="Wingdings 2" pitchFamily="18" charset="2"/>
                        <a:buNone/>
                        <a:tabLst/>
                      </a:pPr>
                      <a:r>
                        <a:rPr kumimoji="0" lang="es" sz="2400" b="0" i="0" u="none" strike="noStrike" cap="small" normalizeH="0" baseline="0">
                          <a:ln>
                            <a:noFill/>
                          </a:ln>
                          <a:solidFill>
                            <a:schemeClr val="bg1"/>
                          </a:solidFill>
                          <a:effectLst/>
                          <a:latin typeface="Arial" panose="020B0604020202020204" pitchFamily="34" charset="0"/>
                          <a:ea typeface="Arial" panose="020B0604020202020204" pitchFamily="34" charset="0"/>
                          <a:cs typeface="Arial" panose="020B0604020202020204" pitchFamily="34" charset="0"/>
                        </a:rPr>
                        <a:t>  Tiempo posterior al trasplante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188AC"/>
                    </a:solidFill>
                  </a:tcPr>
                </a:tc>
                <a:tc>
                  <a:txBody>
                    <a:bodyPr/>
                    <a:lstStyle/>
                    <a:p>
                      <a:pPr marL="0" marR="0" lvl="0" indent="0" algn="l" defTabSz="914400" rtl="0" eaLnBrk="0" fontAlgn="base" latinLnBrk="0" hangingPunct="0">
                        <a:lnSpc>
                          <a:spcPts val="3200"/>
                        </a:lnSpc>
                        <a:spcBef>
                          <a:spcPts val="600"/>
                        </a:spcBef>
                        <a:spcAft>
                          <a:spcPct val="0"/>
                        </a:spcAft>
                        <a:buClr>
                          <a:schemeClr val="accent1"/>
                        </a:buClr>
                        <a:buSzPct val="80000"/>
                        <a:buFont typeface="Wingdings 2" pitchFamily="18" charset="2"/>
                        <a:buNone/>
                        <a:tabLst/>
                      </a:pPr>
                      <a:r>
                        <a:rPr kumimoji="0" lang="es" sz="1800" b="0" i="0" u="none" strike="noStrike" cap="small" normalizeH="0" baseline="0">
                          <a:ln>
                            <a:noFill/>
                          </a:ln>
                          <a:solidFill>
                            <a:schemeClr val="bg1"/>
                          </a:solidFill>
                          <a:effectLst/>
                          <a:latin typeface="Arial" panose="020B0604020202020204" pitchFamily="34" charset="0"/>
                          <a:ea typeface="Arial" panose="020B0604020202020204" pitchFamily="34" charset="0"/>
                          <a:cs typeface="Arial" panose="020B0604020202020204" pitchFamily="34" charset="0"/>
                        </a:rPr>
                        <a:t> </a:t>
                      </a:r>
                      <a:r>
                        <a:rPr kumimoji="0" lang="es" sz="2400" b="0" i="0" u="none" strike="noStrike" cap="small" normalizeH="0" baseline="0">
                          <a:ln>
                            <a:noFill/>
                          </a:ln>
                          <a:solidFill>
                            <a:schemeClr val="bg1"/>
                          </a:solidFill>
                          <a:effectLst/>
                          <a:latin typeface="Arial" panose="020B0604020202020204" pitchFamily="34" charset="0"/>
                          <a:ea typeface="Arial" panose="020B0604020202020204" pitchFamily="34" charset="0"/>
                          <a:cs typeface="Arial" panose="020B0604020202020204" pitchFamily="34" charset="0"/>
                        </a:rPr>
                        <a:t>Visitas a la clínica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188AC"/>
                    </a:solidFill>
                  </a:tcPr>
                </a:tc>
                <a:extLst>
                  <a:ext uri="{0D108BD9-81ED-4DB2-BD59-A6C34878D82A}">
                    <a16:rowId xmlns:a16="http://schemas.microsoft.com/office/drawing/2014/main" val="10000"/>
                  </a:ext>
                </a:extLst>
              </a:tr>
              <a:tr h="485263">
                <a:tc>
                  <a:txBody>
                    <a:body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s" sz="2200" b="0" i="0" u="none" strike="noStrike" cap="none" normalizeH="0" baseline="0">
                          <a:ln>
                            <a:noFill/>
                          </a:ln>
                          <a:solidFill>
                            <a:schemeClr val="tx1">
                              <a:lumMod val="85000"/>
                              <a:lumOff val="15000"/>
                            </a:schemeClr>
                          </a:solidFill>
                          <a:effectLst/>
                          <a:latin typeface="Arial" panose="020B0604020202020204" pitchFamily="34" charset="0"/>
                          <a:ea typeface="Arial" panose="020B0604020202020204" pitchFamily="34" charset="0"/>
                          <a:cs typeface="Arial" panose="020B0604020202020204" pitchFamily="34" charset="0"/>
                        </a:rPr>
                        <a:t>  &lt;3 semanas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s" sz="2200" b="0" i="0" u="none" strike="noStrike" cap="none" normalizeH="0" baseline="0">
                          <a:ln>
                            <a:noFill/>
                          </a:ln>
                          <a:solidFill>
                            <a:schemeClr val="tx1">
                              <a:lumMod val="85000"/>
                              <a:lumOff val="15000"/>
                            </a:schemeClr>
                          </a:solidFill>
                          <a:effectLst/>
                          <a:latin typeface="Arial" panose="020B0604020202020204" pitchFamily="34" charset="0"/>
                          <a:ea typeface="Arial" panose="020B0604020202020204" pitchFamily="34" charset="0"/>
                          <a:cs typeface="Arial" panose="020B0604020202020204" pitchFamily="34" charset="0"/>
                        </a:rPr>
                        <a:t>  2 veces a la semana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8462">
                <a:tc>
                  <a:txBody>
                    <a:body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s" sz="2200" b="0" i="0" u="none" strike="noStrike" cap="none" normalizeH="0" baseline="0">
                          <a:ln>
                            <a:noFill/>
                          </a:ln>
                          <a:solidFill>
                            <a:schemeClr val="tx1">
                              <a:lumMod val="85000"/>
                              <a:lumOff val="15000"/>
                            </a:schemeClr>
                          </a:solidFill>
                          <a:effectLst/>
                          <a:latin typeface="Arial" panose="020B0604020202020204" pitchFamily="34" charset="0"/>
                          <a:ea typeface="Arial" panose="020B0604020202020204" pitchFamily="34" charset="0"/>
                          <a:cs typeface="Arial" panose="020B0604020202020204" pitchFamily="34" charset="0"/>
                        </a:rPr>
                        <a:t>  4 – 12 semanas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s" sz="2200" b="0" i="0" u="none" strike="noStrike" cap="none" normalizeH="0" baseline="0">
                          <a:ln>
                            <a:noFill/>
                          </a:ln>
                          <a:solidFill>
                            <a:schemeClr val="tx1">
                              <a:lumMod val="85000"/>
                              <a:lumOff val="15000"/>
                            </a:schemeClr>
                          </a:solidFill>
                          <a:effectLst/>
                          <a:latin typeface="Arial" panose="020B0604020202020204" pitchFamily="34" charset="0"/>
                          <a:ea typeface="Arial" panose="020B0604020202020204" pitchFamily="34" charset="0"/>
                          <a:cs typeface="Arial" panose="020B0604020202020204" pitchFamily="34" charset="0"/>
                        </a:rPr>
                        <a:t>  Cada semana o cada 2 semanas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27021">
                <a:tc>
                  <a:txBody>
                    <a:body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s" sz="2200" b="0" i="0" u="none" strike="noStrike" cap="none" normalizeH="0" baseline="0">
                          <a:ln>
                            <a:noFill/>
                          </a:ln>
                          <a:solidFill>
                            <a:schemeClr val="tx1">
                              <a:lumMod val="85000"/>
                              <a:lumOff val="15000"/>
                            </a:schemeClr>
                          </a:solidFill>
                          <a:effectLst/>
                          <a:latin typeface="Arial" panose="020B0604020202020204" pitchFamily="34" charset="0"/>
                          <a:ea typeface="Arial" panose="020B0604020202020204" pitchFamily="34" charset="0"/>
                          <a:cs typeface="Arial" panose="020B0604020202020204" pitchFamily="34" charset="0"/>
                        </a:rPr>
                        <a:t>  4 – 6 meses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s" sz="2200" b="0" i="0" u="none" strike="noStrike" cap="none" normalizeH="0" baseline="0">
                          <a:ln>
                            <a:noFill/>
                          </a:ln>
                          <a:solidFill>
                            <a:schemeClr val="tx1">
                              <a:lumMod val="85000"/>
                              <a:lumOff val="15000"/>
                            </a:schemeClr>
                          </a:solidFill>
                          <a:effectLst/>
                          <a:latin typeface="Arial" panose="020B0604020202020204" pitchFamily="34" charset="0"/>
                          <a:ea typeface="Arial" panose="020B0604020202020204" pitchFamily="34" charset="0"/>
                          <a:cs typeface="Arial" panose="020B0604020202020204" pitchFamily="34" charset="0"/>
                        </a:rPr>
                        <a:t>  Cada 2 – 4 semanas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28462">
                <a:tc>
                  <a:txBody>
                    <a:body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s" sz="2200" b="0" i="0" u="none" strike="noStrike" cap="none" normalizeH="0" baseline="0">
                          <a:ln>
                            <a:noFill/>
                          </a:ln>
                          <a:solidFill>
                            <a:schemeClr val="tx1">
                              <a:lumMod val="85000"/>
                              <a:lumOff val="15000"/>
                            </a:schemeClr>
                          </a:solidFill>
                          <a:effectLst/>
                          <a:latin typeface="Arial" panose="020B0604020202020204" pitchFamily="34" charset="0"/>
                          <a:ea typeface="Arial" panose="020B0604020202020204" pitchFamily="34" charset="0"/>
                          <a:cs typeface="Arial" panose="020B0604020202020204" pitchFamily="34" charset="0"/>
                        </a:rPr>
                        <a:t>  7 – 12 meses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s" sz="2200" b="0" i="0" u="none" strike="noStrike" cap="none" normalizeH="0" baseline="0">
                          <a:ln>
                            <a:noFill/>
                          </a:ln>
                          <a:solidFill>
                            <a:schemeClr val="tx1">
                              <a:lumMod val="85000"/>
                              <a:lumOff val="15000"/>
                            </a:schemeClr>
                          </a:solidFill>
                          <a:effectLst/>
                          <a:latin typeface="Arial" panose="020B0604020202020204" pitchFamily="34" charset="0"/>
                          <a:ea typeface="Arial" panose="020B0604020202020204" pitchFamily="34" charset="0"/>
                          <a:cs typeface="Arial" panose="020B0604020202020204" pitchFamily="34" charset="0"/>
                        </a:rPr>
                        <a:t>  Cada 4 – 6 semanas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27021">
                <a:tc>
                  <a:txBody>
                    <a:body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s" sz="2200" b="0" i="0" u="none" strike="noStrike" cap="none" normalizeH="0" baseline="0">
                          <a:ln>
                            <a:noFill/>
                          </a:ln>
                          <a:solidFill>
                            <a:schemeClr val="tx1">
                              <a:lumMod val="85000"/>
                              <a:lumOff val="15000"/>
                            </a:schemeClr>
                          </a:solidFill>
                          <a:effectLst/>
                          <a:latin typeface="Arial" panose="020B0604020202020204" pitchFamily="34" charset="0"/>
                          <a:ea typeface="Arial" panose="020B0604020202020204" pitchFamily="34" charset="0"/>
                          <a:cs typeface="Arial" panose="020B0604020202020204" pitchFamily="34" charset="0"/>
                        </a:rPr>
                        <a:t>  13 – 24 meses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s" sz="2200" b="0" i="0" u="none" strike="noStrike" cap="none" normalizeH="0" baseline="0">
                          <a:ln>
                            <a:noFill/>
                          </a:ln>
                          <a:solidFill>
                            <a:schemeClr val="tx1">
                              <a:lumMod val="85000"/>
                              <a:lumOff val="15000"/>
                            </a:schemeClr>
                          </a:solidFill>
                          <a:effectLst/>
                          <a:latin typeface="Arial" panose="020B0604020202020204" pitchFamily="34" charset="0"/>
                          <a:ea typeface="Arial" panose="020B0604020202020204" pitchFamily="34" charset="0"/>
                          <a:cs typeface="Arial" panose="020B0604020202020204" pitchFamily="34" charset="0"/>
                        </a:rPr>
                        <a:t>  Cada 2 – 3 meses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28462">
                <a:tc>
                  <a:txBody>
                    <a:body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s" sz="2200" b="0" i="0" u="none" strike="noStrike" cap="none" normalizeH="0" baseline="0">
                          <a:ln>
                            <a:noFill/>
                          </a:ln>
                          <a:solidFill>
                            <a:schemeClr val="tx1">
                              <a:lumMod val="85000"/>
                              <a:lumOff val="15000"/>
                            </a:schemeClr>
                          </a:solidFill>
                          <a:effectLst/>
                          <a:latin typeface="Arial" panose="020B0604020202020204" pitchFamily="34" charset="0"/>
                          <a:ea typeface="Arial" panose="020B0604020202020204" pitchFamily="34" charset="0"/>
                          <a:cs typeface="Arial" panose="020B0604020202020204" pitchFamily="34" charset="0"/>
                        </a:rPr>
                        <a:t>  &gt;2 años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s" sz="2200" b="0" i="0" u="none" strike="noStrike" cap="none" normalizeH="0" baseline="0">
                          <a:ln>
                            <a:noFill/>
                          </a:ln>
                          <a:solidFill>
                            <a:schemeClr val="tx1">
                              <a:lumMod val="85000"/>
                              <a:lumOff val="15000"/>
                            </a:schemeClr>
                          </a:solidFill>
                          <a:effectLst/>
                          <a:latin typeface="Arial" panose="020B0604020202020204" pitchFamily="34" charset="0"/>
                          <a:ea typeface="Arial" panose="020B0604020202020204" pitchFamily="34" charset="0"/>
                          <a:cs typeface="Arial" panose="020B0604020202020204" pitchFamily="34" charset="0"/>
                        </a:rPr>
                        <a:t>  Cada 6 meses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5831395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ontent Placeholder 14">
            <a:extLst>
              <a:ext uri="{FF2B5EF4-FFF2-40B4-BE49-F238E27FC236}">
                <a16:creationId xmlns:a16="http://schemas.microsoft.com/office/drawing/2014/main" id="{2E42C563-065D-7E41-B9F3-A1B554DCDFA5}"/>
              </a:ext>
            </a:extLst>
          </p:cNvPr>
          <p:cNvGraphicFramePr>
            <a:graphicFrameLocks noGrp="1" noChangeAspect="1"/>
          </p:cNvGraphicFramePr>
          <p:nvPr>
            <p:ph idx="1"/>
          </p:nvPr>
        </p:nvGraphicFramePr>
        <p:xfrm>
          <a:off x="106045" y="1092971"/>
          <a:ext cx="7811135" cy="6075539"/>
        </p:xfrm>
        <a:graphic>
          <a:graphicData uri="http://schemas.openxmlformats.org/presentationml/2006/ole">
            <mc:AlternateContent xmlns:mc="http://schemas.openxmlformats.org/markup-compatibility/2006">
              <mc:Choice xmlns:v="urn:schemas-microsoft-com:vml" Requires="v">
                <p:oleObj name="Document" r:id="rId2" imgW="7964358" imgH="6229347" progId="Word.Document.12">
                  <p:embed/>
                </p:oleObj>
              </mc:Choice>
              <mc:Fallback>
                <p:oleObj name="Document" r:id="rId2" imgW="7964358" imgH="6229347" progId="Word.Document.12">
                  <p:embed/>
                  <p:pic>
                    <p:nvPicPr>
                      <p:cNvPr id="18" name="Content Placeholder 14">
                        <a:extLst>
                          <a:ext uri="{FF2B5EF4-FFF2-40B4-BE49-F238E27FC236}">
                            <a16:creationId xmlns:a16="http://schemas.microsoft.com/office/drawing/2014/main" id="{2E42C563-065D-7E41-B9F3-A1B554DCDFA5}"/>
                          </a:ext>
                        </a:extLst>
                      </p:cNvPr>
                      <p:cNvPicPr>
                        <a:picLocks noGrp="1" noChangeAspect="1" noChangeArrowheads="1"/>
                      </p:cNvPicPr>
                      <p:nvPr/>
                    </p:nvPicPr>
                    <p:blipFill>
                      <a:blip r:embed="rId3"/>
                      <a:srcRect/>
                      <a:stretch>
                        <a:fillRect/>
                      </a:stretch>
                    </p:blipFill>
                    <p:spPr bwMode="auto">
                      <a:xfrm>
                        <a:off x="106045" y="1092971"/>
                        <a:ext cx="7811135" cy="6075539"/>
                      </a:xfrm>
                      <a:prstGeom prst="rect">
                        <a:avLst/>
                      </a:prstGeom>
                      <a:noFill/>
                      <a:ln>
                        <a:noFill/>
                      </a:ln>
                    </p:spPr>
                  </p:pic>
                </p:oleObj>
              </mc:Fallback>
            </mc:AlternateContent>
          </a:graphicData>
        </a:graphic>
      </p:graphicFrame>
      <p:sp>
        <p:nvSpPr>
          <p:cNvPr id="24" name="Rectangle 23">
            <a:extLst>
              <a:ext uri="{FF2B5EF4-FFF2-40B4-BE49-F238E27FC236}">
                <a16:creationId xmlns:a16="http://schemas.microsoft.com/office/drawing/2014/main" id="{31FF7BF2-D521-5942-805B-6CD22E98EAA6}"/>
              </a:ext>
            </a:extLst>
          </p:cNvPr>
          <p:cNvSpPr/>
          <p:nvPr/>
        </p:nvSpPr>
        <p:spPr>
          <a:xfrm>
            <a:off x="1584959" y="1092971"/>
            <a:ext cx="4449848" cy="11473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4" name="Rectangle 3">
            <a:extLst>
              <a:ext uri="{FF2B5EF4-FFF2-40B4-BE49-F238E27FC236}">
                <a16:creationId xmlns:a16="http://schemas.microsoft.com/office/drawing/2014/main" id="{AFEEEC9F-FE5B-AA40-BE2B-B3A5EBCB23BA}"/>
              </a:ext>
            </a:extLst>
          </p:cNvPr>
          <p:cNvSpPr/>
          <p:nvPr/>
        </p:nvSpPr>
        <p:spPr>
          <a:xfrm>
            <a:off x="174875" y="168089"/>
            <a:ext cx="8791703" cy="881685"/>
          </a:xfrm>
          <a:prstGeom prst="rect">
            <a:avLst/>
          </a:prstGeom>
          <a:gradFill>
            <a:gsLst>
              <a:gs pos="17000">
                <a:srgbClr val="1188AC"/>
              </a:gs>
              <a:gs pos="100000">
                <a:srgbClr val="27CFCA"/>
              </a:gs>
            </a:gsLst>
            <a:lin ang="16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a:p>
        </p:txBody>
      </p:sp>
      <p:sp>
        <p:nvSpPr>
          <p:cNvPr id="5" name="TextBox 4">
            <a:extLst>
              <a:ext uri="{FF2B5EF4-FFF2-40B4-BE49-F238E27FC236}">
                <a16:creationId xmlns:a16="http://schemas.microsoft.com/office/drawing/2014/main" id="{DDDED3E1-268D-E94D-8A08-DB72A09B7153}"/>
              </a:ext>
            </a:extLst>
          </p:cNvPr>
          <p:cNvSpPr txBox="1"/>
          <p:nvPr/>
        </p:nvSpPr>
        <p:spPr>
          <a:xfrm>
            <a:off x="249203" y="36366"/>
            <a:ext cx="8894797" cy="1005788"/>
          </a:xfrm>
          <a:prstGeom prst="rect">
            <a:avLst/>
          </a:prstGeom>
          <a:noFill/>
        </p:spPr>
        <p:txBody>
          <a:bodyPr wrap="square" rtlCol="0" anchor="t">
            <a:spAutoFit/>
          </a:bodyPr>
          <a:lstStyle/>
          <a:p>
            <a:pPr algn="l" rtl="0">
              <a:lnSpc>
                <a:spcPts val="5060"/>
              </a:lnSpc>
            </a:pPr>
            <a:r>
              <a:rPr lang="es" sz="2000" b="1" i="0" u="none" cap="all" baseline="0" dirty="0">
                <a:solidFill>
                  <a:schemeClr val="bg1"/>
                </a:solidFill>
                <a:latin typeface="Arial" panose="020B0604020202020204" pitchFamily="34" charset="0"/>
                <a:ea typeface="Arial" panose="020B0604020202020204" pitchFamily="34" charset="0"/>
                <a:cs typeface="Arial" panose="020B0604020202020204" pitchFamily="34" charset="0"/>
              </a:rPr>
              <a:t>Lista de medicamentos del paciente: lleve siempre su </a:t>
            </a:r>
          </a:p>
          <a:p>
            <a:pPr algn="l" rtl="0">
              <a:lnSpc>
                <a:spcPts val="1600"/>
              </a:lnSpc>
            </a:pPr>
            <a:r>
              <a:rPr lang="es" sz="2300" b="1" i="0" u="none" cap="all" baseline="0" dirty="0">
                <a:solidFill>
                  <a:schemeClr val="bg1"/>
                </a:solidFill>
                <a:latin typeface="Arial" panose="020B0604020202020204" pitchFamily="34" charset="0"/>
                <a:ea typeface="Arial" panose="020B0604020202020204" pitchFamily="34" charset="0"/>
                <a:cs typeface="Arial" panose="020B0604020202020204" pitchFamily="34" charset="0"/>
              </a:rPr>
              <a:t>lista a cada cita</a:t>
            </a:r>
          </a:p>
        </p:txBody>
      </p:sp>
      <p:sp>
        <p:nvSpPr>
          <p:cNvPr id="9" name="Rectangle 8">
            <a:extLst>
              <a:ext uri="{FF2B5EF4-FFF2-40B4-BE49-F238E27FC236}">
                <a16:creationId xmlns:a16="http://schemas.microsoft.com/office/drawing/2014/main" id="{19D364AF-B235-6247-876A-0CAD9CCC7482}"/>
              </a:ext>
            </a:extLst>
          </p:cNvPr>
          <p:cNvSpPr/>
          <p:nvPr/>
        </p:nvSpPr>
        <p:spPr>
          <a:xfrm>
            <a:off x="480060" y="1181497"/>
            <a:ext cx="8290560" cy="738664"/>
          </a:xfrm>
          <a:prstGeom prst="rect">
            <a:avLst/>
          </a:prstGeom>
        </p:spPr>
        <p:txBody>
          <a:bodyPr wrap="square">
            <a:spAutoFit/>
          </a:bodyPr>
          <a:lstStyle/>
          <a:p>
            <a:pPr algn="l" rtl="0"/>
            <a:r>
              <a:rPr lang="es" sz="1600" b="1" i="0" u="none" baseline="0">
                <a:latin typeface="Arial" panose="020B0604020202020204" pitchFamily="34" charset="0"/>
                <a:ea typeface="Arial" panose="020B0604020202020204" pitchFamily="34" charset="0"/>
                <a:cs typeface="Arial" panose="020B0604020202020204" pitchFamily="34" charset="0"/>
              </a:rPr>
              <a:t>Ejemplo de herramienta/lista de medicamentos para el alta</a:t>
            </a:r>
          </a:p>
          <a:p>
            <a:pPr algn="l" rtl="0"/>
            <a:r>
              <a:rPr lang="es" sz="400" b="0" i="0" u="none" baseline="0">
                <a:latin typeface="Arial" panose="020B0604020202020204" pitchFamily="34" charset="0"/>
                <a:ea typeface="Arial" panose="020B0604020202020204" pitchFamily="34" charset="0"/>
                <a:cs typeface="Arial" panose="020B0604020202020204" pitchFamily="34" charset="0"/>
              </a:rPr>
              <a:t> </a:t>
            </a:r>
          </a:p>
          <a:p>
            <a:pPr algn="l" rtl="0">
              <a:lnSpc>
                <a:spcPts val="1100"/>
              </a:lnSpc>
            </a:pPr>
            <a:r>
              <a:rPr lang="es" sz="1100" b="0" i="0" u="none" baseline="0">
                <a:latin typeface="Arial" panose="020B0604020202020204" pitchFamily="34" charset="0"/>
                <a:ea typeface="Arial" panose="020B0604020202020204" pitchFamily="34" charset="0"/>
                <a:cs typeface="Arial" panose="020B0604020202020204" pitchFamily="34" charset="0"/>
              </a:rPr>
              <a:t>Hospital &amp; Health Sciences System de la Universidad de Illinois</a:t>
            </a:r>
          </a:p>
          <a:p>
            <a:pPr algn="l" rtl="0"/>
            <a:r>
              <a:rPr lang="es" sz="1100" b="0" i="0" u="none" baseline="0">
                <a:latin typeface="Arial" panose="020B0604020202020204" pitchFamily="34" charset="0"/>
                <a:ea typeface="Arial" panose="020B0604020202020204" pitchFamily="34" charset="0"/>
                <a:cs typeface="Arial" panose="020B0604020202020204" pitchFamily="34" charset="0"/>
              </a:rPr>
              <a:t>Medicamentos para el alta de [nombre del paciente], (fecha del trasplante:  mes-día-año) **Actualizado el mes-día-año**</a:t>
            </a:r>
          </a:p>
        </p:txBody>
      </p:sp>
    </p:spTree>
    <p:extLst>
      <p:ext uri="{BB962C8B-B14F-4D97-AF65-F5344CB8AC3E}">
        <p14:creationId xmlns:p14="http://schemas.microsoft.com/office/powerpoint/2010/main" val="27057208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EEEC9F-FE5B-AA40-BE2B-B3A5EBCB23BA}"/>
              </a:ext>
            </a:extLst>
          </p:cNvPr>
          <p:cNvSpPr/>
          <p:nvPr/>
        </p:nvSpPr>
        <p:spPr>
          <a:xfrm>
            <a:off x="174875" y="168089"/>
            <a:ext cx="8791703" cy="598393"/>
          </a:xfrm>
          <a:prstGeom prst="rect">
            <a:avLst/>
          </a:prstGeom>
          <a:gradFill>
            <a:gsLst>
              <a:gs pos="17000">
                <a:srgbClr val="1188AC"/>
              </a:gs>
              <a:gs pos="100000">
                <a:srgbClr val="27CFCA"/>
              </a:gs>
            </a:gsLst>
            <a:lin ang="16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a:p>
        </p:txBody>
      </p:sp>
      <p:sp>
        <p:nvSpPr>
          <p:cNvPr id="5" name="TextBox 4">
            <a:extLst>
              <a:ext uri="{FF2B5EF4-FFF2-40B4-BE49-F238E27FC236}">
                <a16:creationId xmlns:a16="http://schemas.microsoft.com/office/drawing/2014/main" id="{DDDED3E1-268D-E94D-8A08-DB72A09B7153}"/>
              </a:ext>
            </a:extLst>
          </p:cNvPr>
          <p:cNvSpPr txBox="1"/>
          <p:nvPr/>
        </p:nvSpPr>
        <p:spPr>
          <a:xfrm>
            <a:off x="376519" y="43986"/>
            <a:ext cx="7803751" cy="652871"/>
          </a:xfrm>
          <a:prstGeom prst="rect">
            <a:avLst/>
          </a:prstGeom>
          <a:noFill/>
        </p:spPr>
        <p:txBody>
          <a:bodyPr wrap="square" rtlCol="0" anchor="t">
            <a:spAutoFit/>
          </a:bodyPr>
          <a:lstStyle/>
          <a:p>
            <a:pPr algn="l" rtl="0">
              <a:lnSpc>
                <a:spcPts val="5060"/>
              </a:lnSpc>
            </a:pPr>
            <a:r>
              <a:rPr lang="es" sz="2400" b="1" i="0" u="none" cap="all" baseline="0">
                <a:solidFill>
                  <a:schemeClr val="bg1"/>
                </a:solidFill>
                <a:latin typeface="Arial" panose="020B0604020202020204" pitchFamily="34" charset="0"/>
                <a:ea typeface="Arial" panose="020B0604020202020204" pitchFamily="34" charset="0"/>
                <a:cs typeface="Arial" panose="020B0604020202020204" pitchFamily="34" charset="0"/>
              </a:rPr>
              <a:t>Vida después del trasplante</a:t>
            </a:r>
          </a:p>
        </p:txBody>
      </p:sp>
      <p:sp>
        <p:nvSpPr>
          <p:cNvPr id="2" name="Rectangle 1">
            <a:extLst>
              <a:ext uri="{FF2B5EF4-FFF2-40B4-BE49-F238E27FC236}">
                <a16:creationId xmlns:a16="http://schemas.microsoft.com/office/drawing/2014/main" id="{3B779340-E26C-4945-9B2B-F02DC574C75C}"/>
              </a:ext>
            </a:extLst>
          </p:cNvPr>
          <p:cNvSpPr/>
          <p:nvPr/>
        </p:nvSpPr>
        <p:spPr>
          <a:xfrm>
            <a:off x="3308091" y="1215960"/>
            <a:ext cx="5658487" cy="3231654"/>
          </a:xfrm>
          <a:prstGeom prst="rect">
            <a:avLst/>
          </a:prstGeom>
        </p:spPr>
        <p:txBody>
          <a:bodyPr wrap="square">
            <a:spAutoFit/>
          </a:bodyPr>
          <a:lstStyle/>
          <a:p>
            <a:pPr algn="l" rtl="0"/>
            <a:r>
              <a:rPr lang="es" sz="2400" b="1" i="0" u="none" baseline="0">
                <a:solidFill>
                  <a:srgbClr val="038F9C"/>
                </a:solidFill>
                <a:latin typeface="Arial" panose="020B0604020202020204" pitchFamily="34" charset="0"/>
                <a:ea typeface="Arial" panose="020B0604020202020204" pitchFamily="34" charset="0"/>
                <a:cs typeface="Arial" panose="020B0604020202020204" pitchFamily="34" charset="0"/>
              </a:rPr>
              <a:t>•</a:t>
            </a:r>
            <a:r>
              <a:rPr lang="es" b="1" i="0" u="none" baseline="0">
                <a:solidFill>
                  <a:srgbClr val="038F9C"/>
                </a:solidFill>
                <a:latin typeface="Arial" panose="020B0604020202020204" pitchFamily="34" charset="0"/>
                <a:ea typeface="Arial" panose="020B0604020202020204" pitchFamily="34" charset="0"/>
                <a:cs typeface="Arial" panose="020B0604020202020204" pitchFamily="34" charset="0"/>
              </a:rPr>
              <a:t> </a:t>
            </a:r>
            <a:r>
              <a:rPr lang="es" sz="2200" b="1" i="0" u="none" baseline="0">
                <a:solidFill>
                  <a:srgbClr val="038F9C"/>
                </a:solidFill>
                <a:latin typeface="Arial" panose="020B0604020202020204" pitchFamily="34" charset="0"/>
                <a:ea typeface="Arial" panose="020B0604020202020204" pitchFamily="34" charset="0"/>
                <a:cs typeface="Arial" panose="020B0604020202020204" pitchFamily="34" charset="0"/>
              </a:rPr>
              <a:t>Puede volver a trabajar en 3 meses </a:t>
            </a:r>
          </a:p>
          <a:p>
            <a:pPr algn="l" rtl="0"/>
            <a:r>
              <a:rPr lang="es" sz="2200" b="1" i="0" u="none" baseline="0">
                <a:solidFill>
                  <a:srgbClr val="038F9C"/>
                </a:solidFill>
                <a:latin typeface="Arial" panose="020B0604020202020204" pitchFamily="34" charset="0"/>
                <a:ea typeface="Arial" panose="020B0604020202020204" pitchFamily="34" charset="0"/>
                <a:cs typeface="Arial" panose="020B0604020202020204" pitchFamily="34" charset="0"/>
              </a:rPr>
              <a:t>  o antes cuando su médico lo permita.</a:t>
            </a:r>
          </a:p>
          <a:p>
            <a:endParaRPr lang="es" sz="1100" b="1">
              <a:latin typeface="Arial" panose="020B0604020202020204" pitchFamily="34" charset="0"/>
              <a:cs typeface="Arial" panose="020B0604020202020204" pitchFamily="34" charset="0"/>
            </a:endParaRPr>
          </a:p>
          <a:p>
            <a:pPr algn="l" rtl="0"/>
            <a:r>
              <a:rPr lang="es" sz="2400" b="0" i="0" u="none" baseline="0">
                <a:solidFill>
                  <a:srgbClr val="038F9C"/>
                </a:solidFill>
                <a:latin typeface="Arial" panose="020B0604020202020204" pitchFamily="34" charset="0"/>
                <a:ea typeface="Arial" panose="020B0604020202020204" pitchFamily="34" charset="0"/>
                <a:cs typeface="Arial" panose="020B0604020202020204" pitchFamily="34" charset="0"/>
              </a:rPr>
              <a:t>•</a:t>
            </a:r>
            <a:r>
              <a:rPr lang="es" sz="2000" b="0" i="0" u="none" baseline="0">
                <a:solidFill>
                  <a:srgbClr val="038F9C"/>
                </a:solidFill>
                <a:latin typeface="Arial" panose="020B0604020202020204" pitchFamily="34" charset="0"/>
                <a:ea typeface="Arial" panose="020B0604020202020204" pitchFamily="34" charset="0"/>
                <a:cs typeface="Arial" panose="020B0604020202020204" pitchFamily="34" charset="0"/>
              </a:rPr>
              <a:t> </a:t>
            </a:r>
            <a:r>
              <a:rPr lang="es" sz="2200" b="1" i="0" u="none" baseline="0">
                <a:solidFill>
                  <a:srgbClr val="038F9C"/>
                </a:solidFill>
                <a:latin typeface="Arial" panose="020B0604020202020204" pitchFamily="34" charset="0"/>
                <a:ea typeface="Arial" panose="020B0604020202020204" pitchFamily="34" charset="0"/>
                <a:cs typeface="Arial" panose="020B0604020202020204" pitchFamily="34" charset="0"/>
              </a:rPr>
              <a:t>La mayoría puede volver a conducir después de 1 mes</a:t>
            </a:r>
            <a:r>
              <a:rPr lang="es" b="0" i="0" u="none" baseline="0">
                <a:solidFill>
                  <a:srgbClr val="038F9C"/>
                </a:solidFill>
                <a:latin typeface="Arial" panose="020B0604020202020204" pitchFamily="34" charset="0"/>
                <a:ea typeface="Arial" panose="020B0604020202020204" pitchFamily="34" charset="0"/>
                <a:cs typeface="Arial" panose="020B0604020202020204" pitchFamily="34" charset="0"/>
              </a:rPr>
              <a:t>.</a:t>
            </a:r>
          </a:p>
          <a:p>
            <a:endParaRPr lang="es" sz="1100" b="1">
              <a:latin typeface="Arial" panose="020B0604020202020204" pitchFamily="34" charset="0"/>
              <a:cs typeface="Arial" panose="020B0604020202020204" pitchFamily="34" charset="0"/>
            </a:endParaRPr>
          </a:p>
          <a:p>
            <a:pPr algn="l" rtl="0"/>
            <a:r>
              <a:rPr lang="es" sz="2400" b="1" i="0" u="none" baseline="0">
                <a:solidFill>
                  <a:srgbClr val="038F9C"/>
                </a:solidFill>
                <a:latin typeface="Arial" panose="020B0604020202020204" pitchFamily="34" charset="0"/>
                <a:ea typeface="Arial" panose="020B0604020202020204" pitchFamily="34" charset="0"/>
                <a:cs typeface="Arial" panose="020B0604020202020204" pitchFamily="34" charset="0"/>
              </a:rPr>
              <a:t>•</a:t>
            </a:r>
            <a:r>
              <a:rPr lang="es" b="1" i="0" u="none" baseline="0">
                <a:solidFill>
                  <a:srgbClr val="038F9C"/>
                </a:solidFill>
                <a:latin typeface="Arial" panose="020B0604020202020204" pitchFamily="34" charset="0"/>
                <a:ea typeface="Arial" panose="020B0604020202020204" pitchFamily="34" charset="0"/>
                <a:cs typeface="Arial" panose="020B0604020202020204" pitchFamily="34" charset="0"/>
              </a:rPr>
              <a:t> </a:t>
            </a:r>
            <a:r>
              <a:rPr lang="es" sz="2200" b="1" i="0" u="none" baseline="0">
                <a:solidFill>
                  <a:srgbClr val="038F9C"/>
                </a:solidFill>
                <a:latin typeface="Arial" panose="020B0604020202020204" pitchFamily="34" charset="0"/>
                <a:ea typeface="Arial" panose="020B0604020202020204" pitchFamily="34" charset="0"/>
                <a:cs typeface="Arial" panose="020B0604020202020204" pitchFamily="34" charset="0"/>
              </a:rPr>
              <a:t>No debe levantar más de 10 libras por 1 mes</a:t>
            </a:r>
            <a:r>
              <a:rPr lang="es" b="0" i="0" u="none" baseline="0">
                <a:solidFill>
                  <a:srgbClr val="038F9C"/>
                </a:solidFill>
                <a:latin typeface="Arial" panose="020B0604020202020204" pitchFamily="34" charset="0"/>
                <a:ea typeface="Arial" panose="020B0604020202020204" pitchFamily="34" charset="0"/>
                <a:cs typeface="Arial" panose="020B0604020202020204" pitchFamily="34" charset="0"/>
              </a:rPr>
              <a:t>.</a:t>
            </a:r>
            <a:endParaRPr lang="es" sz="2400" b="1" i="1">
              <a:solidFill>
                <a:srgbClr val="038F9C"/>
              </a:solidFill>
              <a:latin typeface="Arial" panose="020B0604020202020204" pitchFamily="34" charset="0"/>
              <a:cs typeface="Arial" panose="020B0604020202020204" pitchFamily="34" charset="0"/>
            </a:endParaRPr>
          </a:p>
          <a:p>
            <a:pPr lvl="0" algn="l" rtl="0"/>
            <a:endParaRPr lang="es" sz="1100" b="1">
              <a:solidFill>
                <a:prstClr val="black"/>
              </a:solidFill>
              <a:latin typeface="Arial" panose="020B0604020202020204" pitchFamily="34" charset="0"/>
              <a:cs typeface="Arial" panose="020B0604020202020204" pitchFamily="34" charset="0"/>
            </a:endParaRPr>
          </a:p>
          <a:p>
            <a:pPr algn="l" rtl="0"/>
            <a:r>
              <a:rPr lang="es" sz="2200" b="1" i="0" u="none" baseline="0">
                <a:solidFill>
                  <a:srgbClr val="038F9C"/>
                </a:solidFill>
                <a:latin typeface="Arial" panose="020B0604020202020204" pitchFamily="34" charset="0"/>
                <a:ea typeface="Arial" panose="020B0604020202020204" pitchFamily="34" charset="0"/>
                <a:cs typeface="Arial" panose="020B0604020202020204" pitchFamily="34" charset="0"/>
              </a:rPr>
              <a:t>• Debe evitar los deportes de contacto.</a:t>
            </a:r>
          </a:p>
          <a:p>
            <a:pPr lvl="0" algn="l" rtl="0"/>
            <a:endParaRPr lang="es" sz="1100" b="1">
              <a:solidFill>
                <a:prstClr val="black"/>
              </a:solidFill>
              <a:latin typeface="Arial" panose="020B0604020202020204" pitchFamily="34" charset="0"/>
              <a:cs typeface="Arial" panose="020B0604020202020204" pitchFamily="34" charset="0"/>
            </a:endParaRPr>
          </a:p>
          <a:p>
            <a:pPr algn="l" rtl="0"/>
            <a:r>
              <a:rPr lang="es" sz="2200" b="1" i="0" u="none" baseline="0">
                <a:solidFill>
                  <a:srgbClr val="038F9C"/>
                </a:solidFill>
                <a:latin typeface="Arial" panose="020B0604020202020204" pitchFamily="34" charset="0"/>
                <a:ea typeface="Arial" panose="020B0604020202020204" pitchFamily="34" charset="0"/>
                <a:cs typeface="Arial" panose="020B0604020202020204" pitchFamily="34" charset="0"/>
              </a:rPr>
              <a:t>• Debe aumentar la actividad física </a:t>
            </a:r>
          </a:p>
          <a:p>
            <a:pPr algn="l" rtl="0"/>
            <a:r>
              <a:rPr lang="es" sz="2200" b="1" i="0" u="none" baseline="0">
                <a:solidFill>
                  <a:srgbClr val="038F9C"/>
                </a:solidFill>
                <a:latin typeface="Arial" panose="020B0604020202020204" pitchFamily="34" charset="0"/>
                <a:ea typeface="Arial" panose="020B0604020202020204" pitchFamily="34" charset="0"/>
                <a:cs typeface="Arial" panose="020B0604020202020204" pitchFamily="34" charset="0"/>
              </a:rPr>
              <a:t>  participando en un programa de caminata.</a:t>
            </a:r>
          </a:p>
        </p:txBody>
      </p:sp>
    </p:spTree>
    <p:extLst>
      <p:ext uri="{BB962C8B-B14F-4D97-AF65-F5344CB8AC3E}">
        <p14:creationId xmlns:p14="http://schemas.microsoft.com/office/powerpoint/2010/main" val="35499807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EEEC9F-FE5B-AA40-BE2B-B3A5EBCB23BA}"/>
              </a:ext>
            </a:extLst>
          </p:cNvPr>
          <p:cNvSpPr/>
          <p:nvPr/>
        </p:nvSpPr>
        <p:spPr>
          <a:xfrm>
            <a:off x="174875" y="168089"/>
            <a:ext cx="8791703" cy="598393"/>
          </a:xfrm>
          <a:prstGeom prst="rect">
            <a:avLst/>
          </a:prstGeom>
          <a:gradFill>
            <a:gsLst>
              <a:gs pos="17000">
                <a:srgbClr val="1188AC"/>
              </a:gs>
              <a:gs pos="100000">
                <a:srgbClr val="27CFCA"/>
              </a:gs>
            </a:gsLst>
            <a:lin ang="16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a:p>
        </p:txBody>
      </p:sp>
      <p:sp>
        <p:nvSpPr>
          <p:cNvPr id="5" name="TextBox 4">
            <a:extLst>
              <a:ext uri="{FF2B5EF4-FFF2-40B4-BE49-F238E27FC236}">
                <a16:creationId xmlns:a16="http://schemas.microsoft.com/office/drawing/2014/main" id="{DDDED3E1-268D-E94D-8A08-DB72A09B7153}"/>
              </a:ext>
            </a:extLst>
          </p:cNvPr>
          <p:cNvSpPr txBox="1"/>
          <p:nvPr/>
        </p:nvSpPr>
        <p:spPr>
          <a:xfrm>
            <a:off x="376519" y="43986"/>
            <a:ext cx="7803751" cy="652871"/>
          </a:xfrm>
          <a:prstGeom prst="rect">
            <a:avLst/>
          </a:prstGeom>
          <a:noFill/>
        </p:spPr>
        <p:txBody>
          <a:bodyPr wrap="square" rtlCol="0" anchor="t">
            <a:spAutoFit/>
          </a:bodyPr>
          <a:lstStyle/>
          <a:p>
            <a:pPr algn="l" rtl="0">
              <a:lnSpc>
                <a:spcPts val="5060"/>
              </a:lnSpc>
            </a:pPr>
            <a:r>
              <a:rPr lang="es" sz="2400" b="1" i="0" u="none" cap="all" baseline="0">
                <a:solidFill>
                  <a:schemeClr val="bg1"/>
                </a:solidFill>
                <a:latin typeface="Arial" panose="020B0604020202020204" pitchFamily="34" charset="0"/>
                <a:ea typeface="Arial" panose="020B0604020202020204" pitchFamily="34" charset="0"/>
                <a:cs typeface="Arial" panose="020B0604020202020204" pitchFamily="34" charset="0"/>
              </a:rPr>
              <a:t>Cuidado de heridas y prevención de infecciones</a:t>
            </a:r>
          </a:p>
        </p:txBody>
      </p:sp>
      <p:sp>
        <p:nvSpPr>
          <p:cNvPr id="2" name="Rectangle 1">
            <a:extLst>
              <a:ext uri="{FF2B5EF4-FFF2-40B4-BE49-F238E27FC236}">
                <a16:creationId xmlns:a16="http://schemas.microsoft.com/office/drawing/2014/main" id="{3B779340-E26C-4945-9B2B-F02DC574C75C}"/>
              </a:ext>
            </a:extLst>
          </p:cNvPr>
          <p:cNvSpPr/>
          <p:nvPr/>
        </p:nvSpPr>
        <p:spPr>
          <a:xfrm>
            <a:off x="3322959" y="1215960"/>
            <a:ext cx="5658487" cy="4985980"/>
          </a:xfrm>
          <a:prstGeom prst="rect">
            <a:avLst/>
          </a:prstGeom>
        </p:spPr>
        <p:txBody>
          <a:bodyPr wrap="square">
            <a:spAutoFit/>
          </a:bodyPr>
          <a:lstStyle/>
          <a:p>
            <a:pPr algn="l" rtl="0">
              <a:lnSpc>
                <a:spcPts val="2600"/>
              </a:lnSpc>
            </a:pPr>
            <a:r>
              <a:rPr lang="es" sz="2000" b="0" i="0" u="none" baseline="0" dirty="0">
                <a:latin typeface="Arial" panose="020B0604020202020204" pitchFamily="34" charset="0"/>
                <a:ea typeface="Arial" panose="020B0604020202020204" pitchFamily="34" charset="0"/>
                <a:cs typeface="Arial" panose="020B0604020202020204" pitchFamily="34" charset="0"/>
              </a:rPr>
              <a:t>• Lávese las manos con frecuencia.</a:t>
            </a:r>
          </a:p>
          <a:p>
            <a:endParaRPr lang="es" sz="800" dirty="0">
              <a:latin typeface="Arial" panose="020B0604020202020204" pitchFamily="34" charset="0"/>
              <a:cs typeface="Arial" panose="020B0604020202020204" pitchFamily="34" charset="0"/>
            </a:endParaRPr>
          </a:p>
          <a:p>
            <a:pPr algn="l" rtl="0">
              <a:lnSpc>
                <a:spcPts val="2600"/>
              </a:lnSpc>
            </a:pPr>
            <a:r>
              <a:rPr lang="es" sz="2000" b="0" i="0" u="none" baseline="0" dirty="0">
                <a:latin typeface="Arial" panose="020B0604020202020204" pitchFamily="34" charset="0"/>
                <a:ea typeface="Arial" panose="020B0604020202020204" pitchFamily="34" charset="0"/>
                <a:cs typeface="Arial" panose="020B0604020202020204" pitchFamily="34" charset="0"/>
              </a:rPr>
              <a:t>• Evite la carne o los mariscos crudos o </a:t>
            </a:r>
          </a:p>
          <a:p>
            <a:pPr algn="l" rtl="0">
              <a:lnSpc>
                <a:spcPts val="2600"/>
              </a:lnSpc>
            </a:pPr>
            <a:r>
              <a:rPr lang="es" sz="2000" b="0" i="0" u="none" baseline="0" dirty="0">
                <a:latin typeface="Arial" panose="020B0604020202020204" pitchFamily="34" charset="0"/>
                <a:ea typeface="Arial" panose="020B0604020202020204" pitchFamily="34" charset="0"/>
                <a:cs typeface="Arial" panose="020B0604020202020204" pitchFamily="34" charset="0"/>
              </a:rPr>
              <a:t>  parcialmente cocidos.</a:t>
            </a:r>
          </a:p>
          <a:p>
            <a:pPr lvl="0" algn="l" rtl="0"/>
            <a:endParaRPr lang="es" sz="800" dirty="0">
              <a:solidFill>
                <a:prstClr val="black"/>
              </a:solidFill>
              <a:latin typeface="Arial" panose="020B0604020202020204" pitchFamily="34" charset="0"/>
              <a:cs typeface="Arial" panose="020B0604020202020204" pitchFamily="34" charset="0"/>
            </a:endParaRPr>
          </a:p>
          <a:p>
            <a:pPr algn="l" rtl="0">
              <a:lnSpc>
                <a:spcPts val="2600"/>
              </a:lnSpc>
            </a:pPr>
            <a:r>
              <a:rPr lang="es" sz="2000" b="0" i="0" u="none" baseline="0" dirty="0">
                <a:latin typeface="Arial" panose="020B0604020202020204" pitchFamily="34" charset="0"/>
                <a:ea typeface="Arial" panose="020B0604020202020204" pitchFamily="34" charset="0"/>
                <a:cs typeface="Arial" panose="020B0604020202020204" pitchFamily="34" charset="0"/>
              </a:rPr>
              <a:t>• Lave siempre las frutas o verduras.</a:t>
            </a:r>
          </a:p>
          <a:p>
            <a:pPr lvl="0" algn="l" rtl="0"/>
            <a:endParaRPr lang="es" sz="800" dirty="0">
              <a:solidFill>
                <a:prstClr val="black"/>
              </a:solidFill>
              <a:latin typeface="Arial" panose="020B0604020202020204" pitchFamily="34" charset="0"/>
              <a:cs typeface="Arial" panose="020B0604020202020204" pitchFamily="34" charset="0"/>
            </a:endParaRPr>
          </a:p>
          <a:p>
            <a:pPr algn="l" rtl="0">
              <a:lnSpc>
                <a:spcPts val="2600"/>
              </a:lnSpc>
            </a:pPr>
            <a:r>
              <a:rPr lang="es" sz="2000" b="0" i="0" u="none" baseline="0" dirty="0">
                <a:latin typeface="Arial" panose="020B0604020202020204" pitchFamily="34" charset="0"/>
                <a:ea typeface="Arial" panose="020B0604020202020204" pitchFamily="34" charset="0"/>
                <a:cs typeface="Arial" panose="020B0604020202020204" pitchFamily="34" charset="0"/>
              </a:rPr>
              <a:t>• Beba agua potable y leche pasteurizada.</a:t>
            </a:r>
          </a:p>
          <a:p>
            <a:pPr lvl="0" algn="l" rtl="0"/>
            <a:endParaRPr lang="es" sz="800" dirty="0">
              <a:solidFill>
                <a:prstClr val="black"/>
              </a:solidFill>
              <a:latin typeface="Arial" panose="020B0604020202020204" pitchFamily="34" charset="0"/>
              <a:cs typeface="Arial" panose="020B0604020202020204" pitchFamily="34" charset="0"/>
            </a:endParaRPr>
          </a:p>
          <a:p>
            <a:pPr algn="l" rtl="0">
              <a:lnSpc>
                <a:spcPts val="2600"/>
              </a:lnSpc>
            </a:pPr>
            <a:r>
              <a:rPr lang="es" sz="2000" b="0" i="0" u="none" baseline="0" dirty="0">
                <a:latin typeface="Arial" panose="020B0604020202020204" pitchFamily="34" charset="0"/>
                <a:ea typeface="Arial" panose="020B0604020202020204" pitchFamily="34" charset="0"/>
                <a:cs typeface="Arial" panose="020B0604020202020204" pitchFamily="34" charset="0"/>
              </a:rPr>
              <a:t>• Evite a los familiares que estén enfermos.</a:t>
            </a:r>
          </a:p>
          <a:p>
            <a:pPr lvl="0" algn="l" rtl="0"/>
            <a:endParaRPr lang="es" sz="800" dirty="0">
              <a:solidFill>
                <a:prstClr val="black"/>
              </a:solidFill>
              <a:latin typeface="Arial" panose="020B0604020202020204" pitchFamily="34" charset="0"/>
              <a:cs typeface="Arial" panose="020B0604020202020204" pitchFamily="34" charset="0"/>
            </a:endParaRPr>
          </a:p>
          <a:p>
            <a:pPr algn="l" rtl="0">
              <a:lnSpc>
                <a:spcPts val="2600"/>
              </a:lnSpc>
            </a:pPr>
            <a:r>
              <a:rPr lang="es" sz="2000" b="0" i="0" u="none" baseline="0" dirty="0">
                <a:latin typeface="Arial" panose="020B0604020202020204" pitchFamily="34" charset="0"/>
                <a:ea typeface="Arial" panose="020B0604020202020204" pitchFamily="34" charset="0"/>
                <a:cs typeface="Arial" panose="020B0604020202020204" pitchFamily="34" charset="0"/>
              </a:rPr>
              <a:t>• No limpie jaulas de pájaros ni arena de gatos.</a:t>
            </a:r>
          </a:p>
          <a:p>
            <a:pPr lvl="0" algn="l" rtl="0"/>
            <a:endParaRPr lang="es" sz="800" dirty="0">
              <a:solidFill>
                <a:prstClr val="black"/>
              </a:solidFill>
              <a:latin typeface="Arial" panose="020B0604020202020204" pitchFamily="34" charset="0"/>
              <a:cs typeface="Arial" panose="020B0604020202020204" pitchFamily="34" charset="0"/>
            </a:endParaRPr>
          </a:p>
          <a:p>
            <a:pPr algn="l" rtl="0">
              <a:lnSpc>
                <a:spcPts val="2600"/>
              </a:lnSpc>
            </a:pPr>
            <a:r>
              <a:rPr lang="es" sz="2000" b="0" i="0" u="none" baseline="0" dirty="0">
                <a:latin typeface="Arial" panose="020B0604020202020204" pitchFamily="34" charset="0"/>
                <a:ea typeface="Arial" panose="020B0604020202020204" pitchFamily="34" charset="0"/>
                <a:cs typeface="Arial" panose="020B0604020202020204" pitchFamily="34" charset="0"/>
              </a:rPr>
              <a:t>• Dúchese con agua y jabón. </a:t>
            </a:r>
          </a:p>
          <a:p>
            <a:pPr algn="l" rtl="0">
              <a:lnSpc>
                <a:spcPts val="2600"/>
              </a:lnSpc>
            </a:pPr>
            <a:r>
              <a:rPr lang="es" sz="2000" b="0" i="0" u="none" baseline="0" dirty="0">
                <a:latin typeface="Arial" panose="020B0604020202020204" pitchFamily="34" charset="0"/>
                <a:ea typeface="Arial" panose="020B0604020202020204" pitchFamily="34" charset="0"/>
                <a:cs typeface="Arial" panose="020B0604020202020204" pitchFamily="34" charset="0"/>
              </a:rPr>
              <a:t>  No se bañe en tina hasta que la herida haya sanado.</a:t>
            </a:r>
          </a:p>
          <a:p>
            <a:pPr lvl="0" algn="l" rtl="0"/>
            <a:endParaRPr lang="es" sz="800" dirty="0">
              <a:solidFill>
                <a:prstClr val="black"/>
              </a:solidFill>
              <a:latin typeface="Arial" panose="020B0604020202020204" pitchFamily="34" charset="0"/>
              <a:cs typeface="Arial" panose="020B0604020202020204" pitchFamily="34" charset="0"/>
            </a:endParaRPr>
          </a:p>
          <a:p>
            <a:pPr algn="l" rtl="0">
              <a:lnSpc>
                <a:spcPts val="2600"/>
              </a:lnSpc>
            </a:pPr>
            <a:r>
              <a:rPr lang="es" sz="2000" b="0" i="0" u="none" baseline="0" dirty="0">
                <a:latin typeface="Arial" panose="020B0604020202020204" pitchFamily="34" charset="0"/>
                <a:ea typeface="Arial" panose="020B0604020202020204" pitchFamily="34" charset="0"/>
                <a:cs typeface="Arial" panose="020B0604020202020204" pitchFamily="34" charset="0"/>
              </a:rPr>
              <a:t>• Las suturas o grapas se retiran en </a:t>
            </a:r>
          </a:p>
          <a:p>
            <a:pPr algn="l" rtl="0">
              <a:lnSpc>
                <a:spcPts val="2600"/>
              </a:lnSpc>
            </a:pPr>
            <a:r>
              <a:rPr lang="es" sz="2000" b="0" i="0" u="none" baseline="0" dirty="0">
                <a:latin typeface="Arial" panose="020B0604020202020204" pitchFamily="34" charset="0"/>
                <a:ea typeface="Arial" panose="020B0604020202020204" pitchFamily="34" charset="0"/>
                <a:cs typeface="Arial" panose="020B0604020202020204" pitchFamily="34" charset="0"/>
              </a:rPr>
              <a:t>  unos 14 días.</a:t>
            </a:r>
          </a:p>
        </p:txBody>
      </p:sp>
    </p:spTree>
    <p:extLst>
      <p:ext uri="{BB962C8B-B14F-4D97-AF65-F5344CB8AC3E}">
        <p14:creationId xmlns:p14="http://schemas.microsoft.com/office/powerpoint/2010/main" val="13883106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EEEC9F-FE5B-AA40-BE2B-B3A5EBCB23BA}"/>
              </a:ext>
            </a:extLst>
          </p:cNvPr>
          <p:cNvSpPr/>
          <p:nvPr/>
        </p:nvSpPr>
        <p:spPr>
          <a:xfrm>
            <a:off x="174875" y="168089"/>
            <a:ext cx="8791703" cy="598393"/>
          </a:xfrm>
          <a:prstGeom prst="rect">
            <a:avLst/>
          </a:prstGeom>
          <a:gradFill>
            <a:gsLst>
              <a:gs pos="17000">
                <a:srgbClr val="1188AC"/>
              </a:gs>
              <a:gs pos="100000">
                <a:srgbClr val="27CFCA"/>
              </a:gs>
            </a:gsLst>
            <a:lin ang="16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a:p>
        </p:txBody>
      </p:sp>
      <p:sp>
        <p:nvSpPr>
          <p:cNvPr id="5" name="TextBox 4">
            <a:extLst>
              <a:ext uri="{FF2B5EF4-FFF2-40B4-BE49-F238E27FC236}">
                <a16:creationId xmlns:a16="http://schemas.microsoft.com/office/drawing/2014/main" id="{DDDED3E1-268D-E94D-8A08-DB72A09B7153}"/>
              </a:ext>
            </a:extLst>
          </p:cNvPr>
          <p:cNvSpPr txBox="1"/>
          <p:nvPr/>
        </p:nvSpPr>
        <p:spPr>
          <a:xfrm>
            <a:off x="376519" y="43986"/>
            <a:ext cx="8590059" cy="635430"/>
          </a:xfrm>
          <a:prstGeom prst="rect">
            <a:avLst/>
          </a:prstGeom>
          <a:noFill/>
        </p:spPr>
        <p:txBody>
          <a:bodyPr wrap="square" rtlCol="0" anchor="t">
            <a:spAutoFit/>
          </a:bodyPr>
          <a:lstStyle/>
          <a:p>
            <a:pPr algn="l" rtl="0">
              <a:lnSpc>
                <a:spcPts val="5060"/>
              </a:lnSpc>
            </a:pPr>
            <a:r>
              <a:rPr lang="es" b="1" i="0" u="none" cap="all" baseline="0" dirty="0">
                <a:solidFill>
                  <a:schemeClr val="bg1"/>
                </a:solidFill>
                <a:latin typeface="Arial" panose="020B0604020202020204" pitchFamily="34" charset="0"/>
                <a:ea typeface="Arial" panose="020B0604020202020204" pitchFamily="34" charset="0"/>
                <a:cs typeface="Arial" panose="020B0604020202020204" pitchFamily="34" charset="0"/>
              </a:rPr>
              <a:t>Después del trasplante, ¿cuándo debe llamar un paciente? </a:t>
            </a:r>
          </a:p>
        </p:txBody>
      </p:sp>
      <p:sp>
        <p:nvSpPr>
          <p:cNvPr id="2" name="Rectangle 1">
            <a:extLst>
              <a:ext uri="{FF2B5EF4-FFF2-40B4-BE49-F238E27FC236}">
                <a16:creationId xmlns:a16="http://schemas.microsoft.com/office/drawing/2014/main" id="{3B779340-E26C-4945-9B2B-F02DC574C75C}"/>
              </a:ext>
            </a:extLst>
          </p:cNvPr>
          <p:cNvSpPr/>
          <p:nvPr/>
        </p:nvSpPr>
        <p:spPr>
          <a:xfrm>
            <a:off x="3322959" y="1215960"/>
            <a:ext cx="5658487" cy="5170646"/>
          </a:xfrm>
          <a:prstGeom prst="rect">
            <a:avLst/>
          </a:prstGeom>
        </p:spPr>
        <p:txBody>
          <a:bodyPr wrap="square">
            <a:spAutoFit/>
          </a:bodyPr>
          <a:lstStyle/>
          <a:p>
            <a:pPr algn="l" rtl="0">
              <a:lnSpc>
                <a:spcPts val="2100"/>
              </a:lnSpc>
            </a:pPr>
            <a:r>
              <a:rPr lang="es" sz="1600" b="1" i="0" u="none" baseline="0" dirty="0">
                <a:solidFill>
                  <a:srgbClr val="038F9C"/>
                </a:solidFill>
                <a:latin typeface="Arial" panose="020B0604020202020204" pitchFamily="34" charset="0"/>
                <a:ea typeface="Arial" panose="020B0604020202020204" pitchFamily="34" charset="0"/>
                <a:cs typeface="Arial" panose="020B0604020202020204" pitchFamily="34" charset="0"/>
              </a:rPr>
              <a:t>• Antes </a:t>
            </a:r>
            <a:r>
              <a:rPr lang="es" sz="1600" b="0" i="0" u="none" baseline="0" dirty="0">
                <a:latin typeface="Arial" panose="020B0604020202020204" pitchFamily="34" charset="0"/>
                <a:ea typeface="Arial" panose="020B0604020202020204" pitchFamily="34" charset="0"/>
                <a:cs typeface="Arial" panose="020B0604020202020204" pitchFamily="34" charset="0"/>
              </a:rPr>
              <a:t>de que se acaben los medicamentos.</a:t>
            </a:r>
          </a:p>
          <a:p>
            <a:endParaRPr lang="es" sz="500" dirty="0">
              <a:latin typeface="Arial" panose="020B0604020202020204" pitchFamily="34" charset="0"/>
              <a:cs typeface="Arial" panose="020B0604020202020204" pitchFamily="34" charset="0"/>
            </a:endParaRPr>
          </a:p>
          <a:p>
            <a:pPr algn="l" rtl="0">
              <a:lnSpc>
                <a:spcPts val="2100"/>
              </a:lnSpc>
            </a:pPr>
            <a:r>
              <a:rPr lang="es" sz="1600" b="0" i="0" u="none" baseline="0" dirty="0">
                <a:latin typeface="Arial" panose="020B0604020202020204" pitchFamily="34" charset="0"/>
                <a:ea typeface="Arial" panose="020B0604020202020204" pitchFamily="34" charset="0"/>
                <a:cs typeface="Arial" panose="020B0604020202020204" pitchFamily="34" charset="0"/>
              </a:rPr>
              <a:t>• Antes de tomar medicamentos recetados por otro </a:t>
            </a:r>
          </a:p>
          <a:p>
            <a:pPr algn="l" rtl="0">
              <a:lnSpc>
                <a:spcPts val="2100"/>
              </a:lnSpc>
            </a:pPr>
            <a:r>
              <a:rPr lang="es" sz="1600" b="0" i="0" u="none" baseline="0" dirty="0">
                <a:latin typeface="Arial" panose="020B0604020202020204" pitchFamily="34" charset="0"/>
                <a:ea typeface="Arial" panose="020B0604020202020204" pitchFamily="34" charset="0"/>
                <a:cs typeface="Arial" panose="020B0604020202020204" pitchFamily="34" charset="0"/>
              </a:rPr>
              <a:t>  médico.</a:t>
            </a:r>
          </a:p>
          <a:p>
            <a:pPr lvl="0" algn="l" rtl="0"/>
            <a:endParaRPr lang="es" sz="500" dirty="0">
              <a:solidFill>
                <a:prstClr val="black"/>
              </a:solidFill>
              <a:latin typeface="Arial" panose="020B0604020202020204" pitchFamily="34" charset="0"/>
              <a:cs typeface="Arial" panose="020B0604020202020204" pitchFamily="34" charset="0"/>
            </a:endParaRPr>
          </a:p>
          <a:p>
            <a:pPr algn="l" rtl="0">
              <a:lnSpc>
                <a:spcPts val="2100"/>
              </a:lnSpc>
            </a:pPr>
            <a:r>
              <a:rPr lang="es" sz="1600" b="0" i="0" u="none" baseline="0" dirty="0">
                <a:latin typeface="Arial" panose="020B0604020202020204" pitchFamily="34" charset="0"/>
                <a:ea typeface="Arial" panose="020B0604020202020204" pitchFamily="34" charset="0"/>
                <a:cs typeface="Arial" panose="020B0604020202020204" pitchFamily="34" charset="0"/>
              </a:rPr>
              <a:t>• Antes de tomar medicamentos de venta libre o</a:t>
            </a:r>
          </a:p>
          <a:p>
            <a:pPr algn="l" rtl="0">
              <a:lnSpc>
                <a:spcPts val="2100"/>
              </a:lnSpc>
            </a:pPr>
            <a:r>
              <a:rPr lang="es" sz="1600" b="0" i="0" u="none" baseline="0" dirty="0">
                <a:latin typeface="Arial" panose="020B0604020202020204" pitchFamily="34" charset="0"/>
                <a:ea typeface="Arial" panose="020B0604020202020204" pitchFamily="34" charset="0"/>
                <a:cs typeface="Arial" panose="020B0604020202020204" pitchFamily="34" charset="0"/>
              </a:rPr>
              <a:t>  medicamentos de hierbas.</a:t>
            </a:r>
          </a:p>
          <a:p>
            <a:pPr lvl="0" algn="l" rtl="0"/>
            <a:endParaRPr lang="es" sz="500" dirty="0">
              <a:solidFill>
                <a:prstClr val="black"/>
              </a:solidFill>
              <a:latin typeface="Arial" panose="020B0604020202020204" pitchFamily="34" charset="0"/>
              <a:cs typeface="Arial" panose="020B0604020202020204" pitchFamily="34" charset="0"/>
            </a:endParaRPr>
          </a:p>
          <a:p>
            <a:pPr algn="l" rtl="0">
              <a:lnSpc>
                <a:spcPts val="2100"/>
              </a:lnSpc>
            </a:pPr>
            <a:r>
              <a:rPr lang="es" sz="1600" b="0" i="0" u="none" baseline="0" dirty="0">
                <a:latin typeface="Arial" panose="020B0604020202020204" pitchFamily="34" charset="0"/>
                <a:ea typeface="Arial" panose="020B0604020202020204" pitchFamily="34" charset="0"/>
                <a:cs typeface="Arial" panose="020B0604020202020204" pitchFamily="34" charset="0"/>
              </a:rPr>
              <a:t>• En caso de dolor, enrojecimiento, hinchazón o drenaje</a:t>
            </a:r>
          </a:p>
          <a:p>
            <a:pPr algn="l" rtl="0">
              <a:lnSpc>
                <a:spcPts val="2100"/>
              </a:lnSpc>
            </a:pPr>
            <a:r>
              <a:rPr lang="es" sz="1600" b="0" i="0" u="none" baseline="0" dirty="0">
                <a:latin typeface="Arial" panose="020B0604020202020204" pitchFamily="34" charset="0"/>
                <a:ea typeface="Arial" panose="020B0604020202020204" pitchFamily="34" charset="0"/>
                <a:cs typeface="Arial" panose="020B0604020202020204" pitchFamily="34" charset="0"/>
              </a:rPr>
              <a:t>  en el sitio del trasplante.</a:t>
            </a:r>
          </a:p>
          <a:p>
            <a:pPr lvl="0" algn="l" rtl="0"/>
            <a:endParaRPr lang="es" sz="500" dirty="0">
              <a:solidFill>
                <a:prstClr val="black"/>
              </a:solidFill>
              <a:latin typeface="Arial" panose="020B0604020202020204" pitchFamily="34" charset="0"/>
              <a:cs typeface="Arial" panose="020B0604020202020204" pitchFamily="34" charset="0"/>
            </a:endParaRPr>
          </a:p>
          <a:p>
            <a:pPr algn="l" rtl="0">
              <a:lnSpc>
                <a:spcPts val="2100"/>
              </a:lnSpc>
            </a:pPr>
            <a:r>
              <a:rPr lang="es" sz="1600" b="0" i="0" u="none" baseline="0" dirty="0">
                <a:latin typeface="Arial" panose="020B0604020202020204" pitchFamily="34" charset="0"/>
                <a:ea typeface="Arial" panose="020B0604020202020204" pitchFamily="34" charset="0"/>
                <a:cs typeface="Arial" panose="020B0604020202020204" pitchFamily="34" charset="0"/>
              </a:rPr>
              <a:t>• Cuando la fiebre sea &gt; 100 °F.</a:t>
            </a:r>
          </a:p>
          <a:p>
            <a:pPr lvl="0" algn="l" rtl="0"/>
            <a:endParaRPr lang="es" sz="500" dirty="0">
              <a:solidFill>
                <a:prstClr val="black"/>
              </a:solidFill>
              <a:latin typeface="Arial" panose="020B0604020202020204" pitchFamily="34" charset="0"/>
              <a:cs typeface="Arial" panose="020B0604020202020204" pitchFamily="34" charset="0"/>
            </a:endParaRPr>
          </a:p>
          <a:p>
            <a:pPr algn="l" rtl="0">
              <a:lnSpc>
                <a:spcPts val="2100"/>
              </a:lnSpc>
            </a:pPr>
            <a:r>
              <a:rPr lang="es" sz="1600" b="0" i="0" u="none" baseline="0" dirty="0">
                <a:latin typeface="Arial" panose="020B0604020202020204" pitchFamily="34" charset="0"/>
                <a:ea typeface="Arial" panose="020B0604020202020204" pitchFamily="34" charset="0"/>
                <a:cs typeface="Arial" panose="020B0604020202020204" pitchFamily="34" charset="0"/>
              </a:rPr>
              <a:t>• Cuando presente vómitos o diarrea que duren más de 24 horas.</a:t>
            </a:r>
          </a:p>
          <a:p>
            <a:pPr lvl="0" algn="l" rtl="0"/>
            <a:endParaRPr lang="es" sz="500" dirty="0">
              <a:solidFill>
                <a:prstClr val="black"/>
              </a:solidFill>
              <a:latin typeface="Arial" panose="020B0604020202020204" pitchFamily="34" charset="0"/>
              <a:cs typeface="Arial" panose="020B0604020202020204" pitchFamily="34" charset="0"/>
            </a:endParaRPr>
          </a:p>
          <a:p>
            <a:pPr algn="l" rtl="0">
              <a:lnSpc>
                <a:spcPts val="2100"/>
              </a:lnSpc>
            </a:pPr>
            <a:r>
              <a:rPr lang="es" sz="1600" b="0" i="0" u="none" baseline="0" dirty="0">
                <a:latin typeface="Arial" panose="020B0604020202020204" pitchFamily="34" charset="0"/>
                <a:ea typeface="Arial" panose="020B0604020202020204" pitchFamily="34" charset="0"/>
                <a:cs typeface="Arial" panose="020B0604020202020204" pitchFamily="34" charset="0"/>
              </a:rPr>
              <a:t>• Cuando presente sangre o coágulos de sangre en la orina.</a:t>
            </a:r>
          </a:p>
          <a:p>
            <a:pPr lvl="0" algn="l" rtl="0"/>
            <a:endParaRPr lang="es" sz="500" dirty="0">
              <a:solidFill>
                <a:prstClr val="black"/>
              </a:solidFill>
              <a:latin typeface="Arial" panose="020B0604020202020204" pitchFamily="34" charset="0"/>
              <a:cs typeface="Arial" panose="020B0604020202020204" pitchFamily="34" charset="0"/>
            </a:endParaRPr>
          </a:p>
          <a:p>
            <a:pPr algn="l" rtl="0">
              <a:lnSpc>
                <a:spcPts val="2100"/>
              </a:lnSpc>
            </a:pPr>
            <a:r>
              <a:rPr lang="es" sz="1600" b="0" i="0" u="none" spc="-30" baseline="0" dirty="0">
                <a:latin typeface="Arial" panose="020B0604020202020204" pitchFamily="34" charset="0"/>
                <a:ea typeface="Arial" panose="020B0604020202020204" pitchFamily="34" charset="0"/>
                <a:cs typeface="Arial" panose="020B0604020202020204" pitchFamily="34" charset="0"/>
              </a:rPr>
              <a:t>• Cuando la producción de orina disminuya o no pueda orinar.</a:t>
            </a:r>
          </a:p>
          <a:p>
            <a:pPr lvl="0" algn="l" rtl="0"/>
            <a:endParaRPr lang="es" sz="500" dirty="0">
              <a:solidFill>
                <a:prstClr val="black"/>
              </a:solidFill>
              <a:latin typeface="Arial" panose="020B0604020202020204" pitchFamily="34" charset="0"/>
              <a:cs typeface="Arial" panose="020B0604020202020204" pitchFamily="34" charset="0"/>
            </a:endParaRPr>
          </a:p>
          <a:p>
            <a:pPr algn="l" rtl="0">
              <a:lnSpc>
                <a:spcPts val="2100"/>
              </a:lnSpc>
            </a:pPr>
            <a:r>
              <a:rPr lang="es" sz="1600" b="0" i="0" u="none" baseline="0" dirty="0">
                <a:latin typeface="Arial" panose="020B0604020202020204" pitchFamily="34" charset="0"/>
                <a:ea typeface="Arial" panose="020B0604020202020204" pitchFamily="34" charset="0"/>
                <a:cs typeface="Arial" panose="020B0604020202020204" pitchFamily="34" charset="0"/>
              </a:rPr>
              <a:t>• Cuando sienta dolor al orinar.</a:t>
            </a:r>
          </a:p>
          <a:p>
            <a:pPr lvl="0" algn="l" rtl="0"/>
            <a:endParaRPr lang="es" sz="500" dirty="0">
              <a:solidFill>
                <a:prstClr val="black"/>
              </a:solidFill>
              <a:latin typeface="Arial" panose="020B0604020202020204" pitchFamily="34" charset="0"/>
              <a:cs typeface="Arial" panose="020B0604020202020204" pitchFamily="34" charset="0"/>
            </a:endParaRPr>
          </a:p>
          <a:p>
            <a:pPr algn="l" rtl="0">
              <a:lnSpc>
                <a:spcPts val="2100"/>
              </a:lnSpc>
            </a:pPr>
            <a:r>
              <a:rPr lang="es" sz="1600" b="0" i="0" u="none" baseline="0" dirty="0">
                <a:latin typeface="Arial" panose="020B0604020202020204" pitchFamily="34" charset="0"/>
                <a:ea typeface="Arial" panose="020B0604020202020204" pitchFamily="34" charset="0"/>
                <a:cs typeface="Arial" panose="020B0604020202020204" pitchFamily="34" charset="0"/>
              </a:rPr>
              <a:t>• Cuando haya hinchazón escrotal.</a:t>
            </a:r>
          </a:p>
          <a:p>
            <a:pPr lvl="0" algn="l" rtl="0"/>
            <a:endParaRPr lang="es" sz="500" dirty="0">
              <a:solidFill>
                <a:prstClr val="black"/>
              </a:solidFill>
              <a:latin typeface="Arial" panose="020B0604020202020204" pitchFamily="34" charset="0"/>
              <a:cs typeface="Arial" panose="020B0604020202020204" pitchFamily="34" charset="0"/>
            </a:endParaRPr>
          </a:p>
          <a:p>
            <a:pPr algn="l" rtl="0">
              <a:lnSpc>
                <a:spcPts val="2100"/>
              </a:lnSpc>
            </a:pPr>
            <a:r>
              <a:rPr lang="es" sz="1600" b="0" i="0" u="none" baseline="0" dirty="0">
                <a:latin typeface="Arial" panose="020B0604020202020204" pitchFamily="34" charset="0"/>
                <a:ea typeface="Arial" panose="020B0604020202020204" pitchFamily="34" charset="0"/>
                <a:cs typeface="Arial" panose="020B0604020202020204" pitchFamily="34" charset="0"/>
              </a:rPr>
              <a:t>• Cuando se exponga a enfermedades contagiosas, como  </a:t>
            </a:r>
          </a:p>
          <a:p>
            <a:pPr algn="l" rtl="0">
              <a:lnSpc>
                <a:spcPts val="2100"/>
              </a:lnSpc>
            </a:pPr>
            <a:r>
              <a:rPr lang="es" sz="1600" b="0" i="0" u="none" baseline="0" dirty="0">
                <a:latin typeface="Arial" panose="020B0604020202020204" pitchFamily="34" charset="0"/>
                <a:ea typeface="Arial" panose="020B0604020202020204" pitchFamily="34" charset="0"/>
                <a:cs typeface="Arial" panose="020B0604020202020204" pitchFamily="34" charset="0"/>
              </a:rPr>
              <a:t>  varicela o sarampión.</a:t>
            </a:r>
          </a:p>
        </p:txBody>
      </p:sp>
    </p:spTree>
    <p:extLst>
      <p:ext uri="{BB962C8B-B14F-4D97-AF65-F5344CB8AC3E}">
        <p14:creationId xmlns:p14="http://schemas.microsoft.com/office/powerpoint/2010/main" val="41637524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EEEC9F-FE5B-AA40-BE2B-B3A5EBCB23BA}"/>
              </a:ext>
            </a:extLst>
          </p:cNvPr>
          <p:cNvSpPr/>
          <p:nvPr/>
        </p:nvSpPr>
        <p:spPr>
          <a:xfrm>
            <a:off x="174875" y="168089"/>
            <a:ext cx="8791703" cy="598393"/>
          </a:xfrm>
          <a:prstGeom prst="rect">
            <a:avLst/>
          </a:prstGeom>
          <a:gradFill>
            <a:gsLst>
              <a:gs pos="17000">
                <a:srgbClr val="1188AC"/>
              </a:gs>
              <a:gs pos="100000">
                <a:srgbClr val="27CFCA"/>
              </a:gs>
            </a:gsLst>
            <a:lin ang="16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a:p>
        </p:txBody>
      </p:sp>
      <p:sp>
        <p:nvSpPr>
          <p:cNvPr id="5" name="TextBox 4">
            <a:extLst>
              <a:ext uri="{FF2B5EF4-FFF2-40B4-BE49-F238E27FC236}">
                <a16:creationId xmlns:a16="http://schemas.microsoft.com/office/drawing/2014/main" id="{DDDED3E1-268D-E94D-8A08-DB72A09B7153}"/>
              </a:ext>
            </a:extLst>
          </p:cNvPr>
          <p:cNvSpPr txBox="1"/>
          <p:nvPr/>
        </p:nvSpPr>
        <p:spPr>
          <a:xfrm>
            <a:off x="376519" y="43986"/>
            <a:ext cx="8590059" cy="652871"/>
          </a:xfrm>
          <a:prstGeom prst="rect">
            <a:avLst/>
          </a:prstGeom>
          <a:noFill/>
        </p:spPr>
        <p:txBody>
          <a:bodyPr wrap="square" rtlCol="0" anchor="t">
            <a:spAutoFit/>
          </a:bodyPr>
          <a:lstStyle/>
          <a:p>
            <a:pPr algn="l" rtl="0">
              <a:lnSpc>
                <a:spcPts val="5060"/>
              </a:lnSpc>
            </a:pPr>
            <a:r>
              <a:rPr lang="es" sz="2400" b="1" i="0" u="none" cap="all" baseline="0">
                <a:solidFill>
                  <a:schemeClr val="bg1"/>
                </a:solidFill>
                <a:latin typeface="Arial" panose="020B0604020202020204" pitchFamily="34" charset="0"/>
                <a:ea typeface="Arial" panose="020B0604020202020204" pitchFamily="34" charset="0"/>
                <a:cs typeface="Arial" panose="020B0604020202020204" pitchFamily="34" charset="0"/>
              </a:rPr>
              <a:t>Trabajo en equipo</a:t>
            </a:r>
          </a:p>
        </p:txBody>
      </p:sp>
      <p:pic>
        <p:nvPicPr>
          <p:cNvPr id="12" name="Picture 11">
            <a:extLst>
              <a:ext uri="{FF2B5EF4-FFF2-40B4-BE49-F238E27FC236}">
                <a16:creationId xmlns:a16="http://schemas.microsoft.com/office/drawing/2014/main" id="{3EF4A456-5872-0C42-BA6E-FEDEC0FCDD60}"/>
              </a:ext>
            </a:extLst>
          </p:cNvPr>
          <p:cNvPicPr>
            <a:picLocks noChangeAspect="1"/>
          </p:cNvPicPr>
          <p:nvPr/>
        </p:nvPicPr>
        <p:blipFill>
          <a:blip r:embed="rId2"/>
          <a:stretch>
            <a:fillRect/>
          </a:stretch>
        </p:blipFill>
        <p:spPr>
          <a:xfrm>
            <a:off x="8180271" y="6249025"/>
            <a:ext cx="881269" cy="598392"/>
          </a:xfrm>
          <a:prstGeom prst="rect">
            <a:avLst/>
          </a:prstGeom>
        </p:spPr>
      </p:pic>
      <p:sp>
        <p:nvSpPr>
          <p:cNvPr id="2" name="Rectangle 1">
            <a:extLst>
              <a:ext uri="{FF2B5EF4-FFF2-40B4-BE49-F238E27FC236}">
                <a16:creationId xmlns:a16="http://schemas.microsoft.com/office/drawing/2014/main" id="{3B779340-E26C-4945-9B2B-F02DC574C75C}"/>
              </a:ext>
            </a:extLst>
          </p:cNvPr>
          <p:cNvSpPr/>
          <p:nvPr/>
        </p:nvSpPr>
        <p:spPr>
          <a:xfrm>
            <a:off x="464105" y="1215960"/>
            <a:ext cx="8353794" cy="900246"/>
          </a:xfrm>
          <a:prstGeom prst="rect">
            <a:avLst/>
          </a:prstGeom>
        </p:spPr>
        <p:txBody>
          <a:bodyPr wrap="square">
            <a:spAutoFit/>
          </a:bodyPr>
          <a:lstStyle/>
          <a:p>
            <a:pPr algn="l" rtl="0">
              <a:lnSpc>
                <a:spcPts val="2100"/>
              </a:lnSpc>
            </a:pPr>
            <a:r>
              <a:rPr lang="es" b="0" i="0" u="none" baseline="0">
                <a:latin typeface="Arial" panose="020B0604020202020204" pitchFamily="34" charset="0"/>
                <a:ea typeface="Arial" panose="020B0604020202020204" pitchFamily="34" charset="0"/>
                <a:cs typeface="Arial" panose="020B0604020202020204" pitchFamily="34" charset="0"/>
              </a:rPr>
              <a:t>Es importante que trabaje junto con el nefrólogo, el equipo de diálisis y el equipo de trasplante. Queremos garantizar atención y asistencia de calidad a lo largo de este tiempo de su vida y más adelante.</a:t>
            </a:r>
          </a:p>
        </p:txBody>
      </p:sp>
      <p:sp>
        <p:nvSpPr>
          <p:cNvPr id="9" name="Rectangle 8">
            <a:extLst>
              <a:ext uri="{FF2B5EF4-FFF2-40B4-BE49-F238E27FC236}">
                <a16:creationId xmlns:a16="http://schemas.microsoft.com/office/drawing/2014/main" id="{543AF0E7-B8AC-3D48-BAA1-2C09150EBFF5}"/>
              </a:ext>
            </a:extLst>
          </p:cNvPr>
          <p:cNvSpPr/>
          <p:nvPr/>
        </p:nvSpPr>
        <p:spPr>
          <a:xfrm>
            <a:off x="3294507" y="2208418"/>
            <a:ext cx="5514465" cy="3622017"/>
          </a:xfrm>
          <a:prstGeom prst="rect">
            <a:avLst/>
          </a:prstGeom>
        </p:spPr>
        <p:txBody>
          <a:bodyPr wrap="square" lIns="91440" tIns="45720" rIns="91440" bIns="45720" anchor="t">
            <a:spAutoFit/>
          </a:bodyPr>
          <a:lstStyle/>
          <a:p>
            <a:pPr algn="l" rtl="0">
              <a:lnSpc>
                <a:spcPts val="2100"/>
              </a:lnSpc>
            </a:pPr>
            <a:r>
              <a:rPr lang="es" sz="1600" b="1" i="0" u="none" baseline="0">
                <a:latin typeface="Arial"/>
                <a:ea typeface="Arial"/>
                <a:cs typeface="Arial"/>
              </a:rPr>
              <a:t>Díganos si tiene alguna pregunta </a:t>
            </a:r>
            <a:br>
              <a:rPr lang="es" sz="1600" b="1">
                <a:latin typeface="Arial" panose="020B0604020202020204" pitchFamily="34" charset="0"/>
                <a:cs typeface="Arial" panose="020B0604020202020204" pitchFamily="34" charset="0"/>
              </a:rPr>
            </a:br>
            <a:r>
              <a:rPr lang="es" sz="1600" b="0" i="0" u="none" spc="-10" baseline="0">
                <a:latin typeface="Arial"/>
                <a:ea typeface="Arial"/>
                <a:cs typeface="Arial"/>
              </a:rPr>
              <a:t>en cualquier momento y manténganos informados. Juntos podemos trabajar </a:t>
            </a:r>
            <a:r>
              <a:rPr lang="es" sz="1600" b="0" i="0" u="none" baseline="0">
                <a:latin typeface="Arial"/>
                <a:ea typeface="Arial"/>
                <a:cs typeface="Arial"/>
              </a:rPr>
              <a:t>para que este sea un proceso saludable y beneficioso.</a:t>
            </a:r>
          </a:p>
          <a:p>
            <a:endParaRPr lang="es" sz="900">
              <a:latin typeface="Arial" panose="020B0604020202020204" pitchFamily="34" charset="0"/>
              <a:cs typeface="Arial" panose="020B0604020202020204" pitchFamily="34" charset="0"/>
            </a:endParaRPr>
          </a:p>
          <a:p>
            <a:pPr algn="l" rtl="0">
              <a:lnSpc>
                <a:spcPts val="2100"/>
              </a:lnSpc>
            </a:pPr>
            <a:r>
              <a:rPr lang="es" sz="1600" b="1" i="0" u="none" baseline="0">
                <a:solidFill>
                  <a:srgbClr val="038F9C"/>
                </a:solidFill>
                <a:latin typeface="Arial" panose="020B0604020202020204" pitchFamily="34" charset="0"/>
                <a:ea typeface="Arial" panose="020B0604020202020204" pitchFamily="34" charset="0"/>
                <a:cs typeface="Arial" panose="020B0604020202020204" pitchFamily="34" charset="0"/>
              </a:rPr>
              <a:t>Puede comunicarse con nosotros en cualquier momento al 312.996.6771</a:t>
            </a:r>
          </a:p>
          <a:p>
            <a:pPr lvl="0" algn="l" rtl="0"/>
            <a:endParaRPr lang="es" sz="900">
              <a:solidFill>
                <a:prstClr val="black"/>
              </a:solidFill>
              <a:latin typeface="Arial" panose="020B0604020202020204" pitchFamily="34" charset="0"/>
              <a:cs typeface="Arial" panose="020B0604020202020204" pitchFamily="34" charset="0"/>
            </a:endParaRPr>
          </a:p>
          <a:p>
            <a:pPr algn="l" rtl="0">
              <a:lnSpc>
                <a:spcPts val="2100"/>
              </a:lnSpc>
            </a:pPr>
            <a:r>
              <a:rPr lang="es" sz="1600" b="0" i="0" u="none" baseline="0">
                <a:latin typeface="Arial"/>
                <a:ea typeface="Arial"/>
                <a:cs typeface="Arial"/>
              </a:rPr>
              <a:t>Puede encontrar información adicional en los sitios web siguientes:</a:t>
            </a:r>
          </a:p>
          <a:p>
            <a:pPr algn="l" rtl="0">
              <a:lnSpc>
                <a:spcPts val="2200"/>
              </a:lnSpc>
            </a:pPr>
            <a:endParaRPr lang="es" sz="1600">
              <a:solidFill>
                <a:srgbClr val="038F9C"/>
              </a:solidFill>
              <a:latin typeface="Arial"/>
              <a:cs typeface="Arial"/>
            </a:endParaRPr>
          </a:p>
          <a:p>
            <a:pPr algn="l" rtl="0">
              <a:lnSpc>
                <a:spcPts val="2200"/>
              </a:lnSpc>
            </a:pPr>
            <a:r>
              <a:rPr lang="es" sz="1600" b="0" i="0" u="none" baseline="0">
                <a:solidFill>
                  <a:srgbClr val="038F9C"/>
                </a:solidFill>
                <a:latin typeface="Arial"/>
                <a:ea typeface="Arial"/>
                <a:cs typeface="Arial"/>
              </a:rPr>
              <a:t>UI Health: </a:t>
            </a:r>
            <a:r>
              <a:rPr lang="es" sz="1600" b="0" i="0" u="none" baseline="0">
                <a:solidFill>
                  <a:schemeClr val="tx1">
                    <a:lumMod val="75000"/>
                    <a:lumOff val="25000"/>
                  </a:schemeClr>
                </a:solidFill>
                <a:latin typeface="Arial"/>
                <a:ea typeface="Arial"/>
                <a:cs typeface="Arial"/>
              </a:rPr>
              <a:t>http://hospital.uillinois.edu/</a:t>
            </a:r>
            <a:endParaRPr lang="es">
              <a:solidFill>
                <a:schemeClr val="tx1">
                  <a:lumMod val="75000"/>
                  <a:lumOff val="25000"/>
                </a:schemeClr>
              </a:solidFill>
            </a:endParaRPr>
          </a:p>
          <a:p>
            <a:pPr algn="l" rtl="0">
              <a:lnSpc>
                <a:spcPts val="2200"/>
              </a:lnSpc>
            </a:pPr>
            <a:r>
              <a:rPr lang="es" sz="1600" b="0" i="0" u="none" baseline="0">
                <a:solidFill>
                  <a:srgbClr val="038F9C"/>
                </a:solidFill>
                <a:latin typeface="Arial"/>
                <a:ea typeface="Arial"/>
                <a:cs typeface="Arial"/>
              </a:rPr>
              <a:t>Fundación Nacional del Riñón: </a:t>
            </a:r>
            <a:r>
              <a:rPr lang="es" sz="1600" b="0" i="0" u="none" baseline="0">
                <a:solidFill>
                  <a:schemeClr val="tx1">
                    <a:lumMod val="75000"/>
                    <a:lumOff val="25000"/>
                  </a:schemeClr>
                </a:solidFill>
                <a:latin typeface="Arial"/>
                <a:ea typeface="Arial"/>
                <a:cs typeface="Arial"/>
              </a:rPr>
              <a:t>www.kidney.org</a:t>
            </a:r>
          </a:p>
          <a:p>
            <a:pPr algn="l" rtl="0">
              <a:lnSpc>
                <a:spcPts val="2200"/>
              </a:lnSpc>
            </a:pPr>
            <a:r>
              <a:rPr lang="es" sz="1600" b="0" i="0" u="none" baseline="0">
                <a:solidFill>
                  <a:srgbClr val="038F9C"/>
                </a:solidFill>
                <a:latin typeface="Arial"/>
                <a:ea typeface="Arial"/>
                <a:cs typeface="Arial"/>
              </a:rPr>
              <a:t>Red Unida para el Intercambio de Órganos: </a:t>
            </a:r>
            <a:r>
              <a:rPr lang="es" sz="1600" b="0" i="0" u="none" baseline="0">
                <a:solidFill>
                  <a:schemeClr val="tx1">
                    <a:lumMod val="75000"/>
                    <a:lumOff val="25000"/>
                  </a:schemeClr>
                </a:solidFill>
                <a:latin typeface="Arial"/>
                <a:ea typeface="Arial"/>
                <a:cs typeface="Arial"/>
              </a:rPr>
              <a:t>www.unos.org</a:t>
            </a:r>
          </a:p>
          <a:p>
            <a:pPr algn="l" rtl="0">
              <a:lnSpc>
                <a:spcPts val="2200"/>
              </a:lnSpc>
            </a:pPr>
            <a:r>
              <a:rPr lang="es" sz="1600" b="0" i="0" u="none" baseline="0">
                <a:solidFill>
                  <a:srgbClr val="038F9C"/>
                </a:solidFill>
                <a:latin typeface="Arial"/>
                <a:ea typeface="Arial"/>
                <a:cs typeface="Arial"/>
              </a:rPr>
              <a:t>Registro Científico de Receptores de Trasplantes: </a:t>
            </a:r>
            <a:r>
              <a:rPr lang="es" sz="1600" b="0" i="0" u="none" baseline="0">
                <a:solidFill>
                  <a:schemeClr val="tx1">
                    <a:lumMod val="75000"/>
                    <a:lumOff val="25000"/>
                  </a:schemeClr>
                </a:solidFill>
                <a:latin typeface="Arial"/>
                <a:ea typeface="Arial"/>
                <a:cs typeface="Arial"/>
              </a:rPr>
              <a:t>www.srtr.org</a:t>
            </a:r>
          </a:p>
          <a:p>
            <a:pPr algn="l" rtl="0">
              <a:lnSpc>
                <a:spcPts val="800"/>
              </a:lnSpc>
            </a:pPr>
            <a:endParaRPr lang="es" sz="1600">
              <a:solidFill>
                <a:srgbClr val="038F9C"/>
              </a:solidFill>
              <a:latin typeface="Arial"/>
              <a:cs typeface="Arial"/>
            </a:endParaRPr>
          </a:p>
          <a:p>
            <a:pPr algn="l" rtl="0">
              <a:lnSpc>
                <a:spcPts val="800"/>
              </a:lnSpc>
            </a:pPr>
            <a:r>
              <a:rPr lang="es" sz="1600" b="0" i="0" u="none" baseline="0">
                <a:solidFill>
                  <a:srgbClr val="038F9C"/>
                </a:solidFill>
                <a:latin typeface="Arial"/>
                <a:ea typeface="Arial"/>
                <a:cs typeface="Arial"/>
              </a:rPr>
              <a:t>Gift of Hope: </a:t>
            </a:r>
            <a:r>
              <a:rPr lang="es" sz="1600" b="0" i="0" u="none" baseline="0">
                <a:solidFill>
                  <a:schemeClr val="tx1">
                    <a:lumMod val="75000"/>
                    <a:lumOff val="25000"/>
                  </a:schemeClr>
                </a:solidFill>
                <a:latin typeface="Arial"/>
                <a:ea typeface="Arial"/>
                <a:cs typeface="Arial"/>
              </a:rPr>
              <a:t>www.giftofhope.org</a:t>
            </a:r>
            <a:endParaRPr lang="es" sz="160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0340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EDEABC-E9E7-5346-84B6-A9DC4DF4DC28}"/>
              </a:ext>
            </a:extLst>
          </p:cNvPr>
          <p:cNvSpPr/>
          <p:nvPr/>
        </p:nvSpPr>
        <p:spPr>
          <a:xfrm>
            <a:off x="174875" y="168089"/>
            <a:ext cx="8791703" cy="598393"/>
          </a:xfrm>
          <a:prstGeom prst="rect">
            <a:avLst/>
          </a:prstGeom>
          <a:gradFill>
            <a:gsLst>
              <a:gs pos="17000">
                <a:srgbClr val="1188AC"/>
              </a:gs>
              <a:gs pos="100000">
                <a:srgbClr val="27CFCA"/>
              </a:gs>
            </a:gsLst>
            <a:lin ang="16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a:p>
        </p:txBody>
      </p:sp>
      <p:sp>
        <p:nvSpPr>
          <p:cNvPr id="5" name="TextBox 4">
            <a:extLst>
              <a:ext uri="{FF2B5EF4-FFF2-40B4-BE49-F238E27FC236}">
                <a16:creationId xmlns:a16="http://schemas.microsoft.com/office/drawing/2014/main" id="{9B03B4F6-B359-314A-AFC0-CDEC8CED29BB}"/>
              </a:ext>
            </a:extLst>
          </p:cNvPr>
          <p:cNvSpPr txBox="1"/>
          <p:nvPr/>
        </p:nvSpPr>
        <p:spPr>
          <a:xfrm>
            <a:off x="376519" y="43986"/>
            <a:ext cx="7803751" cy="652871"/>
          </a:xfrm>
          <a:prstGeom prst="rect">
            <a:avLst/>
          </a:prstGeom>
          <a:noFill/>
        </p:spPr>
        <p:txBody>
          <a:bodyPr wrap="square" rtlCol="0" anchor="t">
            <a:spAutoFit/>
          </a:bodyPr>
          <a:lstStyle/>
          <a:p>
            <a:pPr algn="l" rtl="0">
              <a:lnSpc>
                <a:spcPts val="5060"/>
              </a:lnSpc>
            </a:pPr>
            <a:r>
              <a:rPr lang="es" sz="2400" b="1" i="0" u="none" cap="all" baseline="0">
                <a:solidFill>
                  <a:schemeClr val="bg1"/>
                </a:solidFill>
                <a:latin typeface="Arial" panose="020B0604020202020204" pitchFamily="34" charset="0"/>
                <a:ea typeface="Arial" panose="020B0604020202020204" pitchFamily="34" charset="0"/>
                <a:cs typeface="Arial" panose="020B0604020202020204" pitchFamily="34" charset="0"/>
              </a:rPr>
              <a:t>Acerca del trasplante de riñón </a:t>
            </a:r>
            <a:r>
              <a:rPr lang="es" sz="2000" b="0" i="0" u="none" baseline="0">
                <a:solidFill>
                  <a:schemeClr val="bg1"/>
                </a:solidFill>
                <a:latin typeface="Arial" panose="020B0604020202020204" pitchFamily="34" charset="0"/>
                <a:ea typeface="Arial" panose="020B0604020202020204" pitchFamily="34" charset="0"/>
                <a:cs typeface="Arial" panose="020B0604020202020204" pitchFamily="34" charset="0"/>
              </a:rPr>
              <a:t>(continuación)</a:t>
            </a:r>
          </a:p>
        </p:txBody>
      </p:sp>
      <p:sp>
        <p:nvSpPr>
          <p:cNvPr id="8" name="Rectangle 7">
            <a:extLst>
              <a:ext uri="{FF2B5EF4-FFF2-40B4-BE49-F238E27FC236}">
                <a16:creationId xmlns:a16="http://schemas.microsoft.com/office/drawing/2014/main" id="{6E7A1EE1-3425-4649-B4AC-53ADB55F9D11}"/>
              </a:ext>
            </a:extLst>
          </p:cNvPr>
          <p:cNvSpPr/>
          <p:nvPr/>
        </p:nvSpPr>
        <p:spPr>
          <a:xfrm>
            <a:off x="460751" y="1738573"/>
            <a:ext cx="8329288" cy="3367589"/>
          </a:xfrm>
          <a:prstGeom prst="rect">
            <a:avLst/>
          </a:prstGeom>
        </p:spPr>
        <p:txBody>
          <a:bodyPr wrap="square">
            <a:spAutoFit/>
          </a:bodyPr>
          <a:lstStyle/>
          <a:p>
            <a:pPr marL="400050" lvl="1" algn="l" rtl="0">
              <a:lnSpc>
                <a:spcPts val="800"/>
              </a:lnSpc>
            </a:pPr>
            <a:r>
              <a:rPr lang="es" sz="800" b="0" i="0" u="none" baseline="0">
                <a:latin typeface="Arial" panose="020B0604020202020204" pitchFamily="34" charset="0"/>
                <a:ea typeface="Arial" panose="020B0604020202020204" pitchFamily="34" charset="0"/>
                <a:cs typeface="Arial" panose="020B0604020202020204" pitchFamily="34" charset="0"/>
              </a:rPr>
              <a:t> </a:t>
            </a:r>
          </a:p>
          <a:p>
            <a:pPr marL="400050" lvl="1" algn="l" rtl="0">
              <a:lnSpc>
                <a:spcPts val="600"/>
              </a:lnSpc>
            </a:pPr>
            <a:endParaRPr lang="es" sz="1000">
              <a:solidFill>
                <a:prstClr val="black"/>
              </a:solidFill>
            </a:endParaRPr>
          </a:p>
          <a:p>
            <a:pPr lvl="0" algn="l" rtl="0"/>
            <a:r>
              <a:rPr lang="es" sz="1600" b="1" i="0" u="none" baseline="0">
                <a:solidFill>
                  <a:srgbClr val="038F9C"/>
                </a:solidFill>
                <a:latin typeface="Arial" panose="020B0604020202020204" pitchFamily="34" charset="0"/>
                <a:ea typeface="Arial" panose="020B0604020202020204" pitchFamily="34" charset="0"/>
                <a:cs typeface="Arial" panose="020B0604020202020204" pitchFamily="34" charset="0"/>
              </a:rPr>
              <a:t>¿Por qué no puedo permanecer en diálisis?</a:t>
            </a:r>
          </a:p>
          <a:p>
            <a:pPr marL="400050" lvl="1" algn="l" rtl="0">
              <a:lnSpc>
                <a:spcPts val="1800"/>
              </a:lnSpc>
            </a:pPr>
            <a:r>
              <a:rPr lang="es" sz="1500" b="0" i="0" u="none" spc="-20" baseline="0">
                <a:solidFill>
                  <a:prstClr val="black"/>
                </a:solidFill>
                <a:latin typeface="Arial" panose="020B0604020202020204" pitchFamily="34" charset="0"/>
                <a:ea typeface="Arial" panose="020B0604020202020204" pitchFamily="34" charset="0"/>
                <a:cs typeface="Arial" panose="020B0604020202020204" pitchFamily="34" charset="0"/>
              </a:rPr>
              <a:t>Para muchas personas, el tiempo que pasan en diálisis puede causar una cantidad considerable de molestias y perturbar sus vidas en gran medida. Recibir un trasplante de riñón mejorará su estilo de vida. Con un trasplante de riñón exitoso, un paciente puede vivir una vida más normal con muchos menos gastos a largo plazo.</a:t>
            </a:r>
          </a:p>
          <a:p>
            <a:pPr marL="400050" lvl="1" algn="l" rtl="0">
              <a:lnSpc>
                <a:spcPts val="800"/>
              </a:lnSpc>
            </a:pPr>
            <a:r>
              <a:rPr lang="es" sz="800" b="0" i="0" u="none" baseline="0">
                <a:latin typeface="Arial" panose="020B0604020202020204" pitchFamily="34" charset="0"/>
                <a:ea typeface="Arial" panose="020B0604020202020204" pitchFamily="34" charset="0"/>
                <a:cs typeface="Arial" panose="020B0604020202020204" pitchFamily="34" charset="0"/>
              </a:rPr>
              <a:t> </a:t>
            </a:r>
          </a:p>
          <a:p>
            <a:pPr marL="400050" lvl="1" algn="l" rtl="0">
              <a:lnSpc>
                <a:spcPts val="600"/>
              </a:lnSpc>
            </a:pPr>
            <a:endParaRPr lang="es" sz="1000">
              <a:solidFill>
                <a:prstClr val="black"/>
              </a:solidFill>
            </a:endParaRPr>
          </a:p>
          <a:p>
            <a:pPr lvl="0" algn="l" rtl="0"/>
            <a:r>
              <a:rPr lang="es" sz="1600" b="1" i="0" u="none" baseline="0">
                <a:solidFill>
                  <a:srgbClr val="038F9C"/>
                </a:solidFill>
                <a:latin typeface="Arial" panose="020B0604020202020204" pitchFamily="34" charset="0"/>
                <a:ea typeface="Arial" panose="020B0604020202020204" pitchFamily="34" charset="0"/>
                <a:cs typeface="Arial" panose="020B0604020202020204" pitchFamily="34" charset="0"/>
              </a:rPr>
              <a:t>¿Cuándo puede recibir un trasplante?</a:t>
            </a:r>
          </a:p>
          <a:p>
            <a:pPr marL="400050" lvl="1" algn="l" rtl="0">
              <a:lnSpc>
                <a:spcPts val="1800"/>
              </a:lnSpc>
            </a:pPr>
            <a:r>
              <a:rPr lang="es" sz="1500" b="0" i="0" u="none" spc="-20" baseline="0">
                <a:solidFill>
                  <a:prstClr val="black"/>
                </a:solidFill>
                <a:latin typeface="Arial" panose="020B0604020202020204" pitchFamily="34" charset="0"/>
                <a:ea typeface="Arial" panose="020B0604020202020204" pitchFamily="34" charset="0"/>
                <a:cs typeface="Arial" panose="020B0604020202020204" pitchFamily="34" charset="0"/>
              </a:rPr>
              <a:t>En caso de contar con un donante vivo sano, comenzaremos de inmediato el proceso de evaluación de usted y su donante. Este proceso debería tomar 6 semanas, si usted y su donante siguen todas las instrucciones con diligencia.</a:t>
            </a:r>
          </a:p>
          <a:p>
            <a:pPr marL="400050" lvl="1" algn="l" rtl="0">
              <a:lnSpc>
                <a:spcPts val="900"/>
              </a:lnSpc>
            </a:pPr>
            <a:endParaRPr lang="es" sz="1500" spc="-20">
              <a:solidFill>
                <a:prstClr val="black"/>
              </a:solidFill>
              <a:latin typeface="Arial" panose="020B0604020202020204" pitchFamily="34" charset="0"/>
              <a:cs typeface="Arial" panose="020B0604020202020204" pitchFamily="34" charset="0"/>
            </a:endParaRPr>
          </a:p>
          <a:p>
            <a:pPr marL="400050" lvl="1" algn="l" rtl="0">
              <a:lnSpc>
                <a:spcPts val="1800"/>
              </a:lnSpc>
            </a:pPr>
            <a:r>
              <a:rPr lang="es" sz="1500" b="0" i="0" u="none" spc="-20" baseline="0">
                <a:solidFill>
                  <a:prstClr val="black"/>
                </a:solidFill>
                <a:latin typeface="Arial" panose="020B0604020202020204" pitchFamily="34" charset="0"/>
                <a:ea typeface="Arial" panose="020B0604020202020204" pitchFamily="34" charset="0"/>
                <a:cs typeface="Arial" panose="020B0604020202020204" pitchFamily="34" charset="0"/>
              </a:rPr>
              <a:t>En caso de no contar con un donante, pero que la evaluación médica muestre que es un buen candidato para un trasplante, se incluirá en la lista de espera nacional de trasplantes para recibir un riñón de un donante fallecido.</a:t>
            </a:r>
          </a:p>
        </p:txBody>
      </p:sp>
      <p:pic>
        <p:nvPicPr>
          <p:cNvPr id="7" name="Picture 6">
            <a:extLst>
              <a:ext uri="{FF2B5EF4-FFF2-40B4-BE49-F238E27FC236}">
                <a16:creationId xmlns:a16="http://schemas.microsoft.com/office/drawing/2014/main" id="{968DE8B4-F763-C447-81A3-9E70C2518531}"/>
              </a:ext>
            </a:extLst>
          </p:cNvPr>
          <p:cNvPicPr>
            <a:picLocks noChangeAspect="1"/>
          </p:cNvPicPr>
          <p:nvPr/>
        </p:nvPicPr>
        <p:blipFill>
          <a:blip r:embed="rId2"/>
          <a:stretch>
            <a:fillRect/>
          </a:stretch>
        </p:blipFill>
        <p:spPr>
          <a:xfrm>
            <a:off x="7813964" y="912754"/>
            <a:ext cx="1073058" cy="1073058"/>
          </a:xfrm>
          <a:prstGeom prst="rect">
            <a:avLst/>
          </a:prstGeom>
        </p:spPr>
      </p:pic>
    </p:spTree>
    <p:extLst>
      <p:ext uri="{BB962C8B-B14F-4D97-AF65-F5344CB8AC3E}">
        <p14:creationId xmlns:p14="http://schemas.microsoft.com/office/powerpoint/2010/main" val="34411395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EEEC9F-FE5B-AA40-BE2B-B3A5EBCB23BA}"/>
              </a:ext>
            </a:extLst>
          </p:cNvPr>
          <p:cNvSpPr/>
          <p:nvPr/>
        </p:nvSpPr>
        <p:spPr>
          <a:xfrm>
            <a:off x="174875" y="168089"/>
            <a:ext cx="8791703" cy="598393"/>
          </a:xfrm>
          <a:prstGeom prst="rect">
            <a:avLst/>
          </a:prstGeom>
          <a:gradFill>
            <a:gsLst>
              <a:gs pos="17000">
                <a:srgbClr val="1188AC"/>
              </a:gs>
              <a:gs pos="100000">
                <a:srgbClr val="27CFCA"/>
              </a:gs>
            </a:gsLst>
            <a:lin ang="16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a:p>
        </p:txBody>
      </p:sp>
      <p:sp>
        <p:nvSpPr>
          <p:cNvPr id="5" name="TextBox 4">
            <a:extLst>
              <a:ext uri="{FF2B5EF4-FFF2-40B4-BE49-F238E27FC236}">
                <a16:creationId xmlns:a16="http://schemas.microsoft.com/office/drawing/2014/main" id="{DDDED3E1-268D-E94D-8A08-DB72A09B7153}"/>
              </a:ext>
            </a:extLst>
          </p:cNvPr>
          <p:cNvSpPr txBox="1"/>
          <p:nvPr/>
        </p:nvSpPr>
        <p:spPr>
          <a:xfrm>
            <a:off x="376519" y="43986"/>
            <a:ext cx="8590059" cy="652871"/>
          </a:xfrm>
          <a:prstGeom prst="rect">
            <a:avLst/>
          </a:prstGeom>
          <a:noFill/>
        </p:spPr>
        <p:txBody>
          <a:bodyPr wrap="square" rtlCol="0" anchor="t">
            <a:spAutoFit/>
          </a:bodyPr>
          <a:lstStyle/>
          <a:p>
            <a:pPr algn="l" rtl="0">
              <a:lnSpc>
                <a:spcPts val="5060"/>
              </a:lnSpc>
            </a:pPr>
            <a:r>
              <a:rPr lang="es" sz="2400" b="1" i="0" u="none" cap="all" baseline="0">
                <a:solidFill>
                  <a:schemeClr val="bg1"/>
                </a:solidFill>
                <a:latin typeface="Arial" panose="020B0604020202020204" pitchFamily="34" charset="0"/>
                <a:ea typeface="Arial" panose="020B0604020202020204" pitchFamily="34" charset="0"/>
                <a:cs typeface="Arial" panose="020B0604020202020204" pitchFamily="34" charset="0"/>
              </a:rPr>
              <a:t>Preguntas frecuentes</a:t>
            </a:r>
          </a:p>
        </p:txBody>
      </p:sp>
      <p:sp>
        <p:nvSpPr>
          <p:cNvPr id="2" name="Rectangle 1">
            <a:extLst>
              <a:ext uri="{FF2B5EF4-FFF2-40B4-BE49-F238E27FC236}">
                <a16:creationId xmlns:a16="http://schemas.microsoft.com/office/drawing/2014/main" id="{3B779340-E26C-4945-9B2B-F02DC574C75C}"/>
              </a:ext>
            </a:extLst>
          </p:cNvPr>
          <p:cNvSpPr/>
          <p:nvPr/>
        </p:nvSpPr>
        <p:spPr>
          <a:xfrm>
            <a:off x="3291840" y="1215959"/>
            <a:ext cx="5345146" cy="4285789"/>
          </a:xfrm>
          <a:prstGeom prst="rect">
            <a:avLst/>
          </a:prstGeom>
        </p:spPr>
        <p:txBody>
          <a:bodyPr wrap="square">
            <a:spAutoFit/>
          </a:bodyPr>
          <a:lstStyle/>
          <a:p>
            <a:pPr algn="l" rtl="0">
              <a:lnSpc>
                <a:spcPts val="2100"/>
              </a:lnSpc>
            </a:pPr>
            <a:r>
              <a:rPr lang="es" sz="2400" b="0" i="0" u="none" spc="-20" baseline="0" dirty="0">
                <a:latin typeface="Arial" panose="020B0604020202020204" pitchFamily="34" charset="0"/>
                <a:ea typeface="Arial" panose="020B0604020202020204" pitchFamily="34" charset="0"/>
                <a:cs typeface="Arial" panose="020B0604020202020204" pitchFamily="34" charset="0"/>
              </a:rPr>
              <a:t>• ¿Soy demasiado mayor? ¿Mi donante es demasiado mayor?</a:t>
            </a:r>
          </a:p>
          <a:p>
            <a:endParaRPr lang="es" sz="1200" dirty="0">
              <a:latin typeface="Arial" panose="020B0604020202020204" pitchFamily="34" charset="0"/>
              <a:cs typeface="Arial" panose="020B0604020202020204" pitchFamily="34" charset="0"/>
            </a:endParaRPr>
          </a:p>
          <a:p>
            <a:pPr algn="l" rtl="0">
              <a:lnSpc>
                <a:spcPts val="2100"/>
              </a:lnSpc>
            </a:pPr>
            <a:r>
              <a:rPr lang="es" sz="2400" b="0" i="0" u="none" baseline="0" dirty="0">
                <a:latin typeface="Arial" panose="020B0604020202020204" pitchFamily="34" charset="0"/>
                <a:ea typeface="Arial" panose="020B0604020202020204" pitchFamily="34" charset="0"/>
                <a:cs typeface="Arial" panose="020B0604020202020204" pitchFamily="34" charset="0"/>
              </a:rPr>
              <a:t>• Tengo muchos problemas de salud; </a:t>
            </a:r>
          </a:p>
          <a:p>
            <a:pPr algn="l" rtl="0">
              <a:lnSpc>
                <a:spcPts val="2700"/>
              </a:lnSpc>
            </a:pPr>
            <a:r>
              <a:rPr lang="es" sz="2400" b="0" i="0" u="none" baseline="0" dirty="0">
                <a:latin typeface="Arial" panose="020B0604020202020204" pitchFamily="34" charset="0"/>
                <a:ea typeface="Arial" panose="020B0604020202020204" pitchFamily="34" charset="0"/>
                <a:cs typeface="Arial" panose="020B0604020202020204" pitchFamily="34" charset="0"/>
              </a:rPr>
              <a:t>  ¿sigo siendo candidato?</a:t>
            </a:r>
          </a:p>
          <a:p>
            <a:pPr lvl="0" algn="l" rtl="0"/>
            <a:endParaRPr lang="es" sz="1200" dirty="0">
              <a:solidFill>
                <a:prstClr val="black"/>
              </a:solidFill>
              <a:latin typeface="Arial" panose="020B0604020202020204" pitchFamily="34" charset="0"/>
              <a:cs typeface="Arial" panose="020B0604020202020204" pitchFamily="34" charset="0"/>
            </a:endParaRPr>
          </a:p>
          <a:p>
            <a:pPr algn="l" rtl="0">
              <a:lnSpc>
                <a:spcPts val="2100"/>
              </a:lnSpc>
            </a:pPr>
            <a:r>
              <a:rPr lang="es" sz="2400" b="0" i="0" u="none" baseline="0" dirty="0">
                <a:latin typeface="Arial" panose="020B0604020202020204" pitchFamily="34" charset="0"/>
                <a:ea typeface="Arial" panose="020B0604020202020204" pitchFamily="34" charset="0"/>
                <a:cs typeface="Arial" panose="020B0604020202020204" pitchFamily="34" charset="0"/>
              </a:rPr>
              <a:t>• ¿Soy demasiado grande para recibir un trasplante?</a:t>
            </a:r>
          </a:p>
          <a:p>
            <a:pPr lvl="0" algn="l" rtl="0"/>
            <a:endParaRPr lang="es" sz="1200" dirty="0">
              <a:solidFill>
                <a:prstClr val="black"/>
              </a:solidFill>
              <a:latin typeface="Arial" panose="020B0604020202020204" pitchFamily="34" charset="0"/>
              <a:cs typeface="Arial" panose="020B0604020202020204" pitchFamily="34" charset="0"/>
            </a:endParaRPr>
          </a:p>
          <a:p>
            <a:pPr algn="l" rtl="0">
              <a:lnSpc>
                <a:spcPts val="2100"/>
              </a:lnSpc>
            </a:pPr>
            <a:r>
              <a:rPr lang="es" sz="2400" b="0" i="0" u="none" baseline="0" dirty="0">
                <a:latin typeface="Arial" panose="020B0604020202020204" pitchFamily="34" charset="0"/>
                <a:ea typeface="Arial" panose="020B0604020202020204" pitchFamily="34" charset="0"/>
                <a:cs typeface="Arial" panose="020B0604020202020204" pitchFamily="34" charset="0"/>
              </a:rPr>
              <a:t>• Vivo con VIH; ¿soy elegible?</a:t>
            </a:r>
          </a:p>
          <a:p>
            <a:pPr lvl="0" algn="l" rtl="0"/>
            <a:endParaRPr lang="es" sz="1200" dirty="0">
              <a:solidFill>
                <a:prstClr val="black"/>
              </a:solidFill>
              <a:latin typeface="Arial" panose="020B0604020202020204" pitchFamily="34" charset="0"/>
              <a:cs typeface="Arial" panose="020B0604020202020204" pitchFamily="34" charset="0"/>
            </a:endParaRPr>
          </a:p>
          <a:p>
            <a:pPr algn="l" rtl="0">
              <a:lnSpc>
                <a:spcPts val="2100"/>
              </a:lnSpc>
            </a:pPr>
            <a:r>
              <a:rPr lang="es" sz="2400" b="0" i="0" u="none" baseline="0" dirty="0">
                <a:latin typeface="Arial" panose="020B0604020202020204" pitchFamily="34" charset="0"/>
                <a:ea typeface="Arial" panose="020B0604020202020204" pitchFamily="34" charset="0"/>
                <a:cs typeface="Arial" panose="020B0604020202020204" pitchFamily="34" charset="0"/>
              </a:rPr>
              <a:t>• Tengo hepatitis C; ¿soy elegible?</a:t>
            </a:r>
          </a:p>
          <a:p>
            <a:pPr lvl="0" algn="l" rtl="0"/>
            <a:endParaRPr lang="es" sz="1200" dirty="0">
              <a:solidFill>
                <a:prstClr val="black"/>
              </a:solidFill>
              <a:latin typeface="Arial" panose="020B0604020202020204" pitchFamily="34" charset="0"/>
              <a:cs typeface="Arial" panose="020B0604020202020204" pitchFamily="34" charset="0"/>
            </a:endParaRPr>
          </a:p>
          <a:p>
            <a:pPr algn="l" rtl="0">
              <a:lnSpc>
                <a:spcPts val="2700"/>
              </a:lnSpc>
            </a:pPr>
            <a:r>
              <a:rPr lang="es" sz="2400" b="0" i="0" u="none" baseline="0" dirty="0">
                <a:latin typeface="Arial" panose="020B0604020202020204" pitchFamily="34" charset="0"/>
                <a:ea typeface="Arial" panose="020B0604020202020204" pitchFamily="34" charset="0"/>
                <a:cs typeface="Arial" panose="020B0604020202020204" pitchFamily="34" charset="0"/>
              </a:rPr>
              <a:t>• Mi donante tenía demasiado sobrepeso o no era compatible, ¿eso significa que no puede donar?</a:t>
            </a:r>
          </a:p>
        </p:txBody>
      </p:sp>
      <p:sp>
        <p:nvSpPr>
          <p:cNvPr id="3" name="Oval 2">
            <a:extLst>
              <a:ext uri="{FF2B5EF4-FFF2-40B4-BE49-F238E27FC236}">
                <a16:creationId xmlns:a16="http://schemas.microsoft.com/office/drawing/2014/main" id="{2BFF6C1F-D00C-6B4D-9A66-B052EBC636F0}"/>
              </a:ext>
            </a:extLst>
          </p:cNvPr>
          <p:cNvSpPr/>
          <p:nvPr/>
        </p:nvSpPr>
        <p:spPr>
          <a:xfrm>
            <a:off x="7507667" y="660983"/>
            <a:ext cx="1272051" cy="1279327"/>
          </a:xfrm>
          <a:prstGeom prst="ellipse">
            <a:avLst/>
          </a:prstGeom>
          <a:solidFill>
            <a:srgbClr val="76CE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7" name="TextBox 6">
            <a:extLst>
              <a:ext uri="{FF2B5EF4-FFF2-40B4-BE49-F238E27FC236}">
                <a16:creationId xmlns:a16="http://schemas.microsoft.com/office/drawing/2014/main" id="{084F4C0E-70BC-1148-82F4-690E328436A1}"/>
              </a:ext>
            </a:extLst>
          </p:cNvPr>
          <p:cNvSpPr txBox="1"/>
          <p:nvPr/>
        </p:nvSpPr>
        <p:spPr>
          <a:xfrm>
            <a:off x="7684288" y="538919"/>
            <a:ext cx="1125174" cy="1508105"/>
          </a:xfrm>
          <a:prstGeom prst="rect">
            <a:avLst/>
          </a:prstGeom>
          <a:noFill/>
        </p:spPr>
        <p:txBody>
          <a:bodyPr wrap="square" rtlCol="0">
            <a:spAutoFit/>
          </a:bodyPr>
          <a:lstStyle/>
          <a:p>
            <a:pPr algn="l" rtl="0"/>
            <a:r>
              <a:rPr lang="es" sz="9200" b="1" i="0" u="none" baseline="0">
                <a:solidFill>
                  <a:schemeClr val="bg1"/>
                </a:solidFill>
                <a:latin typeface="Arial" panose="020B0604020202020204" pitchFamily="34" charset="0"/>
                <a:ea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8376057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EEEC9F-FE5B-AA40-BE2B-B3A5EBCB23BA}"/>
              </a:ext>
            </a:extLst>
          </p:cNvPr>
          <p:cNvSpPr/>
          <p:nvPr/>
        </p:nvSpPr>
        <p:spPr>
          <a:xfrm>
            <a:off x="174875" y="168089"/>
            <a:ext cx="8791703" cy="598393"/>
          </a:xfrm>
          <a:prstGeom prst="rect">
            <a:avLst/>
          </a:prstGeom>
          <a:gradFill>
            <a:gsLst>
              <a:gs pos="17000">
                <a:srgbClr val="1188AC"/>
              </a:gs>
              <a:gs pos="100000">
                <a:srgbClr val="27CFCA"/>
              </a:gs>
            </a:gsLst>
            <a:lin ang="16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a:p>
        </p:txBody>
      </p:sp>
      <p:sp>
        <p:nvSpPr>
          <p:cNvPr id="5" name="TextBox 4">
            <a:extLst>
              <a:ext uri="{FF2B5EF4-FFF2-40B4-BE49-F238E27FC236}">
                <a16:creationId xmlns:a16="http://schemas.microsoft.com/office/drawing/2014/main" id="{DDDED3E1-268D-E94D-8A08-DB72A09B7153}"/>
              </a:ext>
            </a:extLst>
          </p:cNvPr>
          <p:cNvSpPr txBox="1"/>
          <p:nvPr/>
        </p:nvSpPr>
        <p:spPr>
          <a:xfrm>
            <a:off x="376519" y="43986"/>
            <a:ext cx="8590059" cy="652871"/>
          </a:xfrm>
          <a:prstGeom prst="rect">
            <a:avLst/>
          </a:prstGeom>
          <a:noFill/>
        </p:spPr>
        <p:txBody>
          <a:bodyPr wrap="square" lIns="91440" tIns="45720" rIns="91440" bIns="45720" rtlCol="0" anchor="t">
            <a:spAutoFit/>
          </a:bodyPr>
          <a:lstStyle/>
          <a:p>
            <a:pPr algn="l" rtl="0">
              <a:lnSpc>
                <a:spcPts val="5060"/>
              </a:lnSpc>
            </a:pPr>
            <a:r>
              <a:rPr lang="es" sz="2400" b="1" i="0" u="none" cap="all" baseline="0">
                <a:solidFill>
                  <a:schemeClr val="bg1"/>
                </a:solidFill>
                <a:latin typeface="Arial"/>
                <a:ea typeface="Arial"/>
                <a:cs typeface="Arial"/>
              </a:rPr>
              <a:t>Preguntas</a:t>
            </a:r>
          </a:p>
        </p:txBody>
      </p:sp>
      <p:sp>
        <p:nvSpPr>
          <p:cNvPr id="13" name="TextBox 12">
            <a:extLst>
              <a:ext uri="{FF2B5EF4-FFF2-40B4-BE49-F238E27FC236}">
                <a16:creationId xmlns:a16="http://schemas.microsoft.com/office/drawing/2014/main" id="{53C22EF9-693A-1844-A63A-D306CD160FDB}"/>
              </a:ext>
            </a:extLst>
          </p:cNvPr>
          <p:cNvSpPr txBox="1"/>
          <p:nvPr/>
        </p:nvSpPr>
        <p:spPr>
          <a:xfrm>
            <a:off x="2065136" y="3929922"/>
            <a:ext cx="4951141" cy="1046440"/>
          </a:xfrm>
          <a:prstGeom prst="rect">
            <a:avLst/>
          </a:prstGeom>
          <a:noFill/>
        </p:spPr>
        <p:txBody>
          <a:bodyPr wrap="square" rtlCol="0">
            <a:spAutoFit/>
          </a:bodyPr>
          <a:lstStyle/>
          <a:p>
            <a:pPr algn="ctr" rtl="0"/>
            <a:r>
              <a:rPr lang="es" sz="6200" b="0" i="0" u="none" baseline="0">
                <a:solidFill>
                  <a:srgbClr val="76CEC6"/>
                </a:solidFill>
                <a:latin typeface="Arial" panose="020B0604020202020204" pitchFamily="34" charset="0"/>
                <a:ea typeface="Arial" panose="020B0604020202020204" pitchFamily="34" charset="0"/>
                <a:cs typeface="Arial" panose="020B0604020202020204" pitchFamily="34" charset="0"/>
              </a:rPr>
              <a:t>Gracias</a:t>
            </a:r>
          </a:p>
        </p:txBody>
      </p:sp>
    </p:spTree>
    <p:extLst>
      <p:ext uri="{BB962C8B-B14F-4D97-AF65-F5344CB8AC3E}">
        <p14:creationId xmlns:p14="http://schemas.microsoft.com/office/powerpoint/2010/main" val="164073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EDEABC-E9E7-5346-84B6-A9DC4DF4DC28}"/>
              </a:ext>
            </a:extLst>
          </p:cNvPr>
          <p:cNvSpPr/>
          <p:nvPr/>
        </p:nvSpPr>
        <p:spPr>
          <a:xfrm>
            <a:off x="174875" y="168089"/>
            <a:ext cx="8791703" cy="598393"/>
          </a:xfrm>
          <a:prstGeom prst="rect">
            <a:avLst/>
          </a:prstGeom>
          <a:gradFill>
            <a:gsLst>
              <a:gs pos="17000">
                <a:srgbClr val="1188AC"/>
              </a:gs>
              <a:gs pos="100000">
                <a:srgbClr val="27CFCA"/>
              </a:gs>
            </a:gsLst>
            <a:lin ang="16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a:p>
        </p:txBody>
      </p:sp>
      <p:sp>
        <p:nvSpPr>
          <p:cNvPr id="5" name="TextBox 4">
            <a:extLst>
              <a:ext uri="{FF2B5EF4-FFF2-40B4-BE49-F238E27FC236}">
                <a16:creationId xmlns:a16="http://schemas.microsoft.com/office/drawing/2014/main" id="{9B03B4F6-B359-314A-AFC0-CDEC8CED29BB}"/>
              </a:ext>
            </a:extLst>
          </p:cNvPr>
          <p:cNvSpPr txBox="1"/>
          <p:nvPr/>
        </p:nvSpPr>
        <p:spPr>
          <a:xfrm>
            <a:off x="376519" y="43986"/>
            <a:ext cx="8157881" cy="641266"/>
          </a:xfrm>
          <a:prstGeom prst="rect">
            <a:avLst/>
          </a:prstGeom>
          <a:noFill/>
        </p:spPr>
        <p:txBody>
          <a:bodyPr wrap="square" rtlCol="0" anchor="t">
            <a:spAutoFit/>
          </a:bodyPr>
          <a:lstStyle/>
          <a:p>
            <a:pPr algn="l" rtl="0">
              <a:lnSpc>
                <a:spcPts val="5060"/>
              </a:lnSpc>
            </a:pPr>
            <a:r>
              <a:rPr lang="es" sz="2000" b="1" i="0" u="none" cap="all" baseline="0" dirty="0">
                <a:solidFill>
                  <a:schemeClr val="bg1"/>
                </a:solidFill>
                <a:latin typeface="Arial" panose="020B0604020202020204" pitchFamily="34" charset="0"/>
                <a:ea typeface="Arial" panose="020B0604020202020204" pitchFamily="34" charset="0"/>
                <a:cs typeface="Arial" panose="020B0604020202020204" pitchFamily="34" charset="0"/>
              </a:rPr>
              <a:t>Proceso y expectativas del trasplante de riñón</a:t>
            </a:r>
            <a:endParaRPr lang="es"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6E7A1EE1-3425-4649-B4AC-53ADB55F9D11}"/>
              </a:ext>
            </a:extLst>
          </p:cNvPr>
          <p:cNvSpPr/>
          <p:nvPr/>
        </p:nvSpPr>
        <p:spPr>
          <a:xfrm>
            <a:off x="460750" y="1609663"/>
            <a:ext cx="8432527" cy="2764859"/>
          </a:xfrm>
          <a:prstGeom prst="rect">
            <a:avLst/>
          </a:prstGeom>
        </p:spPr>
        <p:txBody>
          <a:bodyPr wrap="square">
            <a:spAutoFit/>
          </a:bodyPr>
          <a:lstStyle/>
          <a:p>
            <a:pPr algn="l" rtl="0"/>
            <a:r>
              <a:rPr lang="es" b="1" i="0" u="none" baseline="0">
                <a:latin typeface="Arial" panose="020B0604020202020204" pitchFamily="34" charset="0"/>
                <a:ea typeface="Arial" panose="020B0604020202020204" pitchFamily="34" charset="0"/>
                <a:cs typeface="Arial" panose="020B0604020202020204" pitchFamily="34" charset="0"/>
              </a:rPr>
              <a:t>Comenzar el proceso de recibir un trasplante puede ser </a:t>
            </a:r>
            <a:br>
              <a:rPr lang="es" b="1">
                <a:latin typeface="Arial" panose="020B0604020202020204" pitchFamily="34" charset="0"/>
                <a:cs typeface="Arial" panose="020B0604020202020204" pitchFamily="34" charset="0"/>
              </a:rPr>
            </a:br>
            <a:r>
              <a:rPr lang="es" b="1" i="0" u="none" baseline="0">
                <a:latin typeface="Arial" panose="020B0604020202020204" pitchFamily="34" charset="0"/>
                <a:ea typeface="Arial" panose="020B0604020202020204" pitchFamily="34" charset="0"/>
                <a:cs typeface="Arial" panose="020B0604020202020204" pitchFamily="34" charset="0"/>
              </a:rPr>
              <a:t>aterrador y abrumador. </a:t>
            </a:r>
          </a:p>
          <a:p>
            <a:pPr algn="l" rtl="0">
              <a:lnSpc>
                <a:spcPts val="1100"/>
              </a:lnSpc>
            </a:pPr>
            <a:endParaRPr lang="es" b="1">
              <a:latin typeface="Arial" panose="020B0604020202020204" pitchFamily="34" charset="0"/>
              <a:cs typeface="Arial" panose="020B0604020202020204" pitchFamily="34" charset="0"/>
            </a:endParaRPr>
          </a:p>
          <a:p>
            <a:pPr algn="l" rtl="0"/>
            <a:r>
              <a:rPr lang="es" b="1" i="0" u="none" baseline="0">
                <a:latin typeface="Arial" panose="020B0604020202020204" pitchFamily="34" charset="0"/>
                <a:ea typeface="Arial" panose="020B0604020202020204" pitchFamily="34" charset="0"/>
                <a:cs typeface="Arial" panose="020B0604020202020204" pitchFamily="34" charset="0"/>
              </a:rPr>
              <a:t>Entendemos que puede tener muchas preguntas.</a:t>
            </a:r>
          </a:p>
          <a:p>
            <a:pPr algn="l" rtl="0">
              <a:lnSpc>
                <a:spcPts val="900"/>
              </a:lnSpc>
            </a:pPr>
            <a:endParaRPr lang="es" b="1">
              <a:latin typeface="Arial" panose="020B0604020202020204" pitchFamily="34" charset="0"/>
              <a:cs typeface="Arial" panose="020B0604020202020204" pitchFamily="34" charset="0"/>
            </a:endParaRPr>
          </a:p>
          <a:p>
            <a:pPr algn="l" rtl="0"/>
            <a:r>
              <a:rPr lang="es" sz="2200" b="1" i="0" u="none" spc="-20" baseline="0">
                <a:solidFill>
                  <a:srgbClr val="038F9C"/>
                </a:solidFill>
                <a:latin typeface="Arial" panose="020B0604020202020204" pitchFamily="34" charset="0"/>
                <a:ea typeface="Arial" panose="020B0604020202020204" pitchFamily="34" charset="0"/>
                <a:cs typeface="Arial" panose="020B0604020202020204" pitchFamily="34" charset="0"/>
              </a:rPr>
              <a:t>Nuestro equipo está aquí para brindarle toda la información que necesita y guiarlo a través del proceso de trasplante: </a:t>
            </a:r>
          </a:p>
          <a:p>
            <a:endParaRPr lang="es" sz="500" b="1">
              <a:solidFill>
                <a:srgbClr val="007585"/>
              </a:solidFill>
              <a:latin typeface="Arial" panose="020B0604020202020204" pitchFamily="34" charset="0"/>
              <a:cs typeface="Arial" panose="020B0604020202020204" pitchFamily="34" charset="0"/>
            </a:endParaRPr>
          </a:p>
          <a:p>
            <a:pPr algn="l" rtl="0"/>
            <a:r>
              <a:rPr lang="es" b="1" i="0" u="none" baseline="0">
                <a:latin typeface="Arial" panose="020B0604020202020204" pitchFamily="34" charset="0"/>
                <a:ea typeface="Arial" panose="020B0604020202020204" pitchFamily="34" charset="0"/>
                <a:cs typeface="Arial" panose="020B0604020202020204" pitchFamily="34" charset="0"/>
              </a:rPr>
              <a:t>   </a:t>
            </a:r>
            <a:r>
              <a:rPr lang="es" b="0" i="0" u="none" baseline="0">
                <a:latin typeface="Arial" panose="020B0604020202020204" pitchFamily="34" charset="0"/>
                <a:ea typeface="Arial" panose="020B0604020202020204" pitchFamily="34" charset="0"/>
                <a:cs typeface="Arial" panose="020B0604020202020204" pitchFamily="34" charset="0"/>
              </a:rPr>
              <a:t>• Evaluación para el trasplante de riñón.</a:t>
            </a:r>
          </a:p>
          <a:p>
            <a:pPr algn="l" rtl="0"/>
            <a:r>
              <a:rPr lang="es" b="0" i="0" u="none" baseline="0">
                <a:latin typeface="Arial" panose="020B0604020202020204" pitchFamily="34" charset="0"/>
                <a:ea typeface="Arial" panose="020B0604020202020204" pitchFamily="34" charset="0"/>
                <a:cs typeface="Arial" panose="020B0604020202020204" pitchFamily="34" charset="0"/>
              </a:rPr>
              <a:t>   • Cirugía de trasplante de riñón.</a:t>
            </a:r>
          </a:p>
          <a:p>
            <a:pPr algn="l" rtl="0"/>
            <a:r>
              <a:rPr lang="es" b="0" i="0" u="none" baseline="0">
                <a:latin typeface="Arial" panose="020B0604020202020204" pitchFamily="34" charset="0"/>
                <a:ea typeface="Arial" panose="020B0604020202020204" pitchFamily="34" charset="0"/>
                <a:cs typeface="Arial" panose="020B0604020202020204" pitchFamily="34" charset="0"/>
              </a:rPr>
              <a:t>   • Vida después de la cirugía de trasplante.</a:t>
            </a:r>
          </a:p>
        </p:txBody>
      </p:sp>
      <p:pic>
        <p:nvPicPr>
          <p:cNvPr id="10" name="Picture 9">
            <a:extLst>
              <a:ext uri="{FF2B5EF4-FFF2-40B4-BE49-F238E27FC236}">
                <a16:creationId xmlns:a16="http://schemas.microsoft.com/office/drawing/2014/main" id="{EB8A42B4-2E0D-114E-8DEC-B190B50F3878}"/>
              </a:ext>
            </a:extLst>
          </p:cNvPr>
          <p:cNvPicPr>
            <a:picLocks noChangeAspect="1"/>
          </p:cNvPicPr>
          <p:nvPr/>
        </p:nvPicPr>
        <p:blipFill>
          <a:blip r:embed="rId2"/>
          <a:stretch>
            <a:fillRect/>
          </a:stretch>
        </p:blipFill>
        <p:spPr>
          <a:xfrm>
            <a:off x="7813964" y="912754"/>
            <a:ext cx="1073058" cy="1073058"/>
          </a:xfrm>
          <a:prstGeom prst="rect">
            <a:avLst/>
          </a:prstGeom>
        </p:spPr>
      </p:pic>
    </p:spTree>
    <p:extLst>
      <p:ext uri="{BB962C8B-B14F-4D97-AF65-F5344CB8AC3E}">
        <p14:creationId xmlns:p14="http://schemas.microsoft.com/office/powerpoint/2010/main" val="1718278800"/>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9">
            <a:extLst>
              <a:ext uri="{FF2B5EF4-FFF2-40B4-BE49-F238E27FC236}">
                <a16:creationId xmlns:a16="http://schemas.microsoft.com/office/drawing/2014/main" id="{7E5E355B-6FA6-BF49-A37F-775AED372BE6}"/>
              </a:ext>
            </a:extLst>
          </p:cNvPr>
          <p:cNvPicPr>
            <a:picLocks noChangeAspect="1"/>
          </p:cNvPicPr>
          <p:nvPr/>
        </p:nvPicPr>
        <p:blipFill rotWithShape="1">
          <a:blip r:embed="rId2"/>
          <a:srcRect l="1998" t="3201" r="19869" b="4001"/>
          <a:stretch/>
        </p:blipFill>
        <p:spPr>
          <a:xfrm>
            <a:off x="190253" y="168132"/>
            <a:ext cx="8762017" cy="6504438"/>
          </a:xfrm>
          <a:prstGeom prst="rect">
            <a:avLst/>
          </a:prstGeom>
        </p:spPr>
      </p:pic>
      <p:sp>
        <p:nvSpPr>
          <p:cNvPr id="5" name="TextBox 4">
            <a:extLst>
              <a:ext uri="{FF2B5EF4-FFF2-40B4-BE49-F238E27FC236}">
                <a16:creationId xmlns:a16="http://schemas.microsoft.com/office/drawing/2014/main" id="{4BAB1B47-4DDE-104A-847A-263CC3470C06}"/>
              </a:ext>
            </a:extLst>
          </p:cNvPr>
          <p:cNvSpPr txBox="1"/>
          <p:nvPr/>
        </p:nvSpPr>
        <p:spPr>
          <a:xfrm>
            <a:off x="687939" y="2064986"/>
            <a:ext cx="8035728" cy="1200329"/>
          </a:xfrm>
          <a:prstGeom prst="rect">
            <a:avLst/>
          </a:prstGeom>
          <a:noFill/>
        </p:spPr>
        <p:txBody>
          <a:bodyPr wrap="square" rtlCol="0">
            <a:spAutoFit/>
          </a:bodyPr>
          <a:lstStyle/>
          <a:p>
            <a:pPr algn="l" rtl="0"/>
            <a:r>
              <a:rPr lang="es" sz="3600" b="1" i="0" u="none" baseline="0">
                <a:solidFill>
                  <a:schemeClr val="bg1"/>
                </a:solidFill>
                <a:latin typeface="Arial" panose="020B0604020202020204" pitchFamily="34" charset="0"/>
                <a:ea typeface="Arial" panose="020B0604020202020204" pitchFamily="34" charset="0"/>
                <a:cs typeface="Arial" panose="020B0604020202020204" pitchFamily="34" charset="0"/>
              </a:rPr>
              <a:t>Evaluación para el </a:t>
            </a:r>
            <a:br>
              <a:rPr lang="es" sz="3600" b="1">
                <a:solidFill>
                  <a:schemeClr val="bg1"/>
                </a:solidFill>
                <a:latin typeface="Arial" panose="020B0604020202020204" pitchFamily="34" charset="0"/>
                <a:cs typeface="Arial" panose="020B0604020202020204" pitchFamily="34" charset="0"/>
              </a:rPr>
            </a:br>
            <a:r>
              <a:rPr lang="es" sz="3600" b="1" i="0" u="none" baseline="0">
                <a:solidFill>
                  <a:schemeClr val="bg1"/>
                </a:solidFill>
                <a:latin typeface="Arial" panose="020B0604020202020204" pitchFamily="34" charset="0"/>
                <a:ea typeface="Arial" panose="020B0604020202020204" pitchFamily="34" charset="0"/>
                <a:cs typeface="Arial" panose="020B0604020202020204" pitchFamily="34" charset="0"/>
              </a:rPr>
              <a:t>trasplante de riñón </a:t>
            </a:r>
          </a:p>
        </p:txBody>
      </p:sp>
      <p:cxnSp>
        <p:nvCxnSpPr>
          <p:cNvPr id="7" name="Straight Connector 6">
            <a:extLst>
              <a:ext uri="{FF2B5EF4-FFF2-40B4-BE49-F238E27FC236}">
                <a16:creationId xmlns:a16="http://schemas.microsoft.com/office/drawing/2014/main" id="{B747C655-2D43-7941-A7A8-AB57F7A71FDB}"/>
              </a:ext>
            </a:extLst>
          </p:cNvPr>
          <p:cNvCxnSpPr>
            <a:cxnSpLocks/>
          </p:cNvCxnSpPr>
          <p:nvPr/>
        </p:nvCxnSpPr>
        <p:spPr>
          <a:xfrm>
            <a:off x="802464" y="3448875"/>
            <a:ext cx="7530375"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DDE9C98F-4B88-AF40-ACCB-E7F7EF741C71}"/>
              </a:ext>
            </a:extLst>
          </p:cNvPr>
          <p:cNvPicPr>
            <a:picLocks noChangeAspect="1"/>
          </p:cNvPicPr>
          <p:nvPr/>
        </p:nvPicPr>
        <p:blipFill>
          <a:blip r:embed="rId3"/>
          <a:stretch>
            <a:fillRect/>
          </a:stretch>
        </p:blipFill>
        <p:spPr>
          <a:xfrm>
            <a:off x="7389215" y="5708073"/>
            <a:ext cx="1334452" cy="807603"/>
          </a:xfrm>
          <a:prstGeom prst="rect">
            <a:avLst/>
          </a:prstGeom>
        </p:spPr>
      </p:pic>
    </p:spTree>
    <p:extLst>
      <p:ext uri="{BB962C8B-B14F-4D97-AF65-F5344CB8AC3E}">
        <p14:creationId xmlns:p14="http://schemas.microsoft.com/office/powerpoint/2010/main" val="1575006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EDEABC-E9E7-5346-84B6-A9DC4DF4DC28}"/>
              </a:ext>
            </a:extLst>
          </p:cNvPr>
          <p:cNvSpPr/>
          <p:nvPr/>
        </p:nvSpPr>
        <p:spPr>
          <a:xfrm>
            <a:off x="174875" y="168089"/>
            <a:ext cx="8791703" cy="598393"/>
          </a:xfrm>
          <a:prstGeom prst="rect">
            <a:avLst/>
          </a:prstGeom>
          <a:gradFill>
            <a:gsLst>
              <a:gs pos="17000">
                <a:srgbClr val="1188AC"/>
              </a:gs>
              <a:gs pos="100000">
                <a:srgbClr val="27CFCA"/>
              </a:gs>
            </a:gsLst>
            <a:lin ang="16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a:p>
        </p:txBody>
      </p:sp>
      <p:sp>
        <p:nvSpPr>
          <p:cNvPr id="5" name="TextBox 4">
            <a:extLst>
              <a:ext uri="{FF2B5EF4-FFF2-40B4-BE49-F238E27FC236}">
                <a16:creationId xmlns:a16="http://schemas.microsoft.com/office/drawing/2014/main" id="{9B03B4F6-B359-314A-AFC0-CDEC8CED29BB}"/>
              </a:ext>
            </a:extLst>
          </p:cNvPr>
          <p:cNvSpPr txBox="1"/>
          <p:nvPr/>
        </p:nvSpPr>
        <p:spPr>
          <a:xfrm>
            <a:off x="376519" y="98567"/>
            <a:ext cx="7803751" cy="652871"/>
          </a:xfrm>
          <a:prstGeom prst="rect">
            <a:avLst/>
          </a:prstGeom>
          <a:noFill/>
        </p:spPr>
        <p:txBody>
          <a:bodyPr wrap="square" rtlCol="0" anchor="t">
            <a:spAutoFit/>
          </a:bodyPr>
          <a:lstStyle/>
          <a:p>
            <a:pPr algn="l" rtl="0">
              <a:lnSpc>
                <a:spcPts val="5060"/>
              </a:lnSpc>
            </a:pPr>
            <a:r>
              <a:rPr lang="es" sz="2400" b="1" i="0" u="none" cap="all" baseline="0">
                <a:solidFill>
                  <a:schemeClr val="bg1"/>
                </a:solidFill>
                <a:latin typeface="Arial" panose="020B0604020202020204" pitchFamily="34" charset="0"/>
                <a:ea typeface="Arial" panose="020B0604020202020204" pitchFamily="34" charset="0"/>
                <a:cs typeface="Arial" panose="020B0604020202020204" pitchFamily="34" charset="0"/>
              </a:rPr>
              <a:t>Evaluación para el trasplante</a:t>
            </a:r>
            <a:endParaRPr lang="es" sz="2000">
              <a:solidFill>
                <a:schemeClr val="bg1"/>
              </a:solidFill>
              <a:latin typeface="Arial" panose="020B0604020202020204" pitchFamily="34" charset="0"/>
              <a:cs typeface="Arial" panose="020B0604020202020204" pitchFamily="34" charset="0"/>
            </a:endParaRPr>
          </a:p>
        </p:txBody>
      </p:sp>
      <p:graphicFrame>
        <p:nvGraphicFramePr>
          <p:cNvPr id="7" name="Content Placeholder 3">
            <a:extLst>
              <a:ext uri="{FF2B5EF4-FFF2-40B4-BE49-F238E27FC236}">
                <a16:creationId xmlns:a16="http://schemas.microsoft.com/office/drawing/2014/main" id="{8BBB7822-8F06-1C44-9C34-A5BAC037EA39}"/>
              </a:ext>
            </a:extLst>
          </p:cNvPr>
          <p:cNvGraphicFramePr>
            <a:graphicFrameLocks noGrp="1"/>
          </p:cNvGraphicFramePr>
          <p:nvPr>
            <p:ph idx="1"/>
            <p:extLst>
              <p:ext uri="{D42A27DB-BD31-4B8C-83A1-F6EECF244321}">
                <p14:modId xmlns:p14="http://schemas.microsoft.com/office/powerpoint/2010/main" val="3565827477"/>
              </p:ext>
            </p:extLst>
          </p:nvPr>
        </p:nvGraphicFramePr>
        <p:xfrm>
          <a:off x="457200" y="1217384"/>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834155" y="5862046"/>
            <a:ext cx="7473142" cy="400110"/>
          </a:xfrm>
          <a:prstGeom prst="rect">
            <a:avLst/>
          </a:prstGeom>
          <a:noFill/>
        </p:spPr>
        <p:txBody>
          <a:bodyPr wrap="square" rtlCol="0">
            <a:spAutoFit/>
          </a:bodyPr>
          <a:lstStyle/>
          <a:p>
            <a:pPr algn="l" rtl="0"/>
            <a:r>
              <a:rPr lang="es" sz="2000" b="0" i="1" u="none" baseline="0"/>
              <a:t>¡Nuestro objetivo es que termine los estudios para el trasplante en 6 semanas o menos!</a:t>
            </a:r>
          </a:p>
        </p:txBody>
      </p:sp>
    </p:spTree>
    <p:extLst>
      <p:ext uri="{BB962C8B-B14F-4D97-AF65-F5344CB8AC3E}">
        <p14:creationId xmlns:p14="http://schemas.microsoft.com/office/powerpoint/2010/main" val="2487126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EDEABC-E9E7-5346-84B6-A9DC4DF4DC28}"/>
              </a:ext>
            </a:extLst>
          </p:cNvPr>
          <p:cNvSpPr/>
          <p:nvPr/>
        </p:nvSpPr>
        <p:spPr>
          <a:xfrm>
            <a:off x="174875" y="168089"/>
            <a:ext cx="8791703" cy="598393"/>
          </a:xfrm>
          <a:prstGeom prst="rect">
            <a:avLst/>
          </a:prstGeom>
          <a:gradFill>
            <a:gsLst>
              <a:gs pos="17000">
                <a:srgbClr val="1188AC"/>
              </a:gs>
              <a:gs pos="100000">
                <a:srgbClr val="27CFCA"/>
              </a:gs>
            </a:gsLst>
            <a:lin ang="16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a:p>
        </p:txBody>
      </p:sp>
      <p:sp>
        <p:nvSpPr>
          <p:cNvPr id="5" name="TextBox 4">
            <a:extLst>
              <a:ext uri="{FF2B5EF4-FFF2-40B4-BE49-F238E27FC236}">
                <a16:creationId xmlns:a16="http://schemas.microsoft.com/office/drawing/2014/main" id="{9B03B4F6-B359-314A-AFC0-CDEC8CED29BB}"/>
              </a:ext>
            </a:extLst>
          </p:cNvPr>
          <p:cNvSpPr txBox="1"/>
          <p:nvPr/>
        </p:nvSpPr>
        <p:spPr>
          <a:xfrm>
            <a:off x="376519" y="43986"/>
            <a:ext cx="7803751" cy="652871"/>
          </a:xfrm>
          <a:prstGeom prst="rect">
            <a:avLst/>
          </a:prstGeom>
          <a:noFill/>
        </p:spPr>
        <p:txBody>
          <a:bodyPr wrap="square" rtlCol="0" anchor="t">
            <a:spAutoFit/>
          </a:bodyPr>
          <a:lstStyle/>
          <a:p>
            <a:pPr algn="l" rtl="0">
              <a:lnSpc>
                <a:spcPts val="5060"/>
              </a:lnSpc>
            </a:pPr>
            <a:r>
              <a:rPr lang="es" sz="2000" b="1" i="0" u="none" cap="all" baseline="0" dirty="0">
                <a:solidFill>
                  <a:schemeClr val="bg1"/>
                </a:solidFill>
                <a:latin typeface="Arial" panose="020B0604020202020204" pitchFamily="34" charset="0"/>
                <a:ea typeface="Arial" panose="020B0604020202020204" pitchFamily="34" charset="0"/>
                <a:cs typeface="Arial" panose="020B0604020202020204" pitchFamily="34" charset="0"/>
              </a:rPr>
              <a:t>Para comenzar: estudios para el trasplante</a:t>
            </a:r>
          </a:p>
        </p:txBody>
      </p:sp>
      <p:sp>
        <p:nvSpPr>
          <p:cNvPr id="3" name="Rectangle 2">
            <a:extLst>
              <a:ext uri="{FF2B5EF4-FFF2-40B4-BE49-F238E27FC236}">
                <a16:creationId xmlns:a16="http://schemas.microsoft.com/office/drawing/2014/main" id="{B5F838A8-EB86-7043-ABB8-910522C0D6C0}"/>
              </a:ext>
            </a:extLst>
          </p:cNvPr>
          <p:cNvSpPr/>
          <p:nvPr/>
        </p:nvSpPr>
        <p:spPr>
          <a:xfrm>
            <a:off x="4026310" y="1240163"/>
            <a:ext cx="4513007" cy="4647426"/>
          </a:xfrm>
          <a:prstGeom prst="rect">
            <a:avLst/>
          </a:prstGeom>
        </p:spPr>
        <p:txBody>
          <a:bodyPr wrap="square">
            <a:spAutoFit/>
          </a:bodyPr>
          <a:lstStyle/>
          <a:p>
            <a:pPr lvl="0" algn="l" rtl="0"/>
            <a:r>
              <a:rPr lang="es" sz="2400" b="0" i="0" u="none" baseline="0">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rPr>
              <a:t>Nuestro personal trabajará de forma individual </a:t>
            </a:r>
          </a:p>
          <a:p>
            <a:pPr lvl="0" algn="l" rtl="0"/>
            <a:r>
              <a:rPr lang="es" sz="2400" b="0" i="0" u="none" baseline="0">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rPr>
              <a:t>con usted durante el estudio.</a:t>
            </a:r>
          </a:p>
          <a:p>
            <a:pPr lvl="0" algn="l" rtl="0"/>
            <a:endParaRPr lang="es" sz="2400">
              <a:solidFill>
                <a:schemeClr val="tx1">
                  <a:lumMod val="85000"/>
                  <a:lumOff val="15000"/>
                </a:schemeClr>
              </a:solidFill>
              <a:latin typeface="Arial" panose="020B0604020202020204" pitchFamily="34" charset="0"/>
              <a:cs typeface="Arial" panose="020B0604020202020204" pitchFamily="34" charset="0"/>
            </a:endParaRPr>
          </a:p>
          <a:p>
            <a:pPr lvl="0" algn="l" rtl="0"/>
            <a:endParaRPr lang="es" sz="2400">
              <a:solidFill>
                <a:schemeClr val="tx1">
                  <a:lumMod val="85000"/>
                  <a:lumOff val="15000"/>
                </a:schemeClr>
              </a:solidFill>
              <a:latin typeface="Arial" panose="020B0604020202020204" pitchFamily="34" charset="0"/>
              <a:cs typeface="Arial" panose="020B0604020202020204" pitchFamily="34" charset="0"/>
            </a:endParaRPr>
          </a:p>
          <a:p>
            <a:pPr lvl="0" algn="l" rtl="0"/>
            <a:endParaRPr lang="es" sz="2400">
              <a:solidFill>
                <a:schemeClr val="tx1">
                  <a:lumMod val="85000"/>
                  <a:lumOff val="15000"/>
                </a:schemeClr>
              </a:solidFill>
              <a:latin typeface="Arial" panose="020B0604020202020204" pitchFamily="34" charset="0"/>
              <a:cs typeface="Arial" panose="020B0604020202020204" pitchFamily="34" charset="0"/>
            </a:endParaRPr>
          </a:p>
          <a:p>
            <a:pPr lvl="0" algn="l" rtl="0"/>
            <a:endParaRPr lang="es" sz="3200">
              <a:solidFill>
                <a:schemeClr val="tx1">
                  <a:lumMod val="85000"/>
                  <a:lumOff val="15000"/>
                </a:schemeClr>
              </a:solidFill>
              <a:latin typeface="Arial" panose="020B0604020202020204" pitchFamily="34" charset="0"/>
              <a:cs typeface="Arial" panose="020B0604020202020204" pitchFamily="34" charset="0"/>
            </a:endParaRPr>
          </a:p>
          <a:p>
            <a:pPr lvl="0" algn="l" rtl="0"/>
            <a:r>
              <a:rPr lang="es" sz="2400" b="0" i="0" u="none" baseline="0">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rPr>
              <a:t>Es importante que asista a todas las citas del estudio para el trasplante, </a:t>
            </a:r>
            <a:r>
              <a:rPr lang="es" sz="2400" b="0" i="0" u="sng" baseline="0">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rPr>
              <a:t>según lo programado</a:t>
            </a:r>
            <a:r>
              <a:rPr lang="es" sz="2400" b="0" i="0" u="none" baseline="0">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rPr>
              <a:t>. La evaluación para el trasplante transcurre es un período de 6 semanas. </a:t>
            </a:r>
          </a:p>
        </p:txBody>
      </p:sp>
    </p:spTree>
    <p:extLst>
      <p:ext uri="{BB962C8B-B14F-4D97-AF65-F5344CB8AC3E}">
        <p14:creationId xmlns:p14="http://schemas.microsoft.com/office/powerpoint/2010/main" val="1332599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EDEABC-E9E7-5346-84B6-A9DC4DF4DC28}"/>
              </a:ext>
            </a:extLst>
          </p:cNvPr>
          <p:cNvSpPr/>
          <p:nvPr/>
        </p:nvSpPr>
        <p:spPr>
          <a:xfrm>
            <a:off x="174875" y="168089"/>
            <a:ext cx="8791703" cy="598393"/>
          </a:xfrm>
          <a:prstGeom prst="rect">
            <a:avLst/>
          </a:prstGeom>
          <a:gradFill>
            <a:gsLst>
              <a:gs pos="17000">
                <a:srgbClr val="1188AC"/>
              </a:gs>
              <a:gs pos="100000">
                <a:srgbClr val="27CFCA"/>
              </a:gs>
            </a:gsLst>
            <a:lin ang="16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a:p>
        </p:txBody>
      </p:sp>
      <p:sp>
        <p:nvSpPr>
          <p:cNvPr id="5" name="TextBox 4">
            <a:extLst>
              <a:ext uri="{FF2B5EF4-FFF2-40B4-BE49-F238E27FC236}">
                <a16:creationId xmlns:a16="http://schemas.microsoft.com/office/drawing/2014/main" id="{9B03B4F6-B359-314A-AFC0-CDEC8CED29BB}"/>
              </a:ext>
            </a:extLst>
          </p:cNvPr>
          <p:cNvSpPr txBox="1"/>
          <p:nvPr/>
        </p:nvSpPr>
        <p:spPr>
          <a:xfrm>
            <a:off x="376519" y="43986"/>
            <a:ext cx="7803751" cy="652871"/>
          </a:xfrm>
          <a:prstGeom prst="rect">
            <a:avLst/>
          </a:prstGeom>
          <a:noFill/>
        </p:spPr>
        <p:txBody>
          <a:bodyPr wrap="square" rtlCol="0" anchor="t">
            <a:spAutoFit/>
          </a:bodyPr>
          <a:lstStyle/>
          <a:p>
            <a:pPr algn="l" rtl="0">
              <a:lnSpc>
                <a:spcPts val="5060"/>
              </a:lnSpc>
            </a:pPr>
            <a:r>
              <a:rPr lang="es" sz="2400" b="1" i="0" u="none" cap="all" baseline="0">
                <a:solidFill>
                  <a:schemeClr val="bg1"/>
                </a:solidFill>
                <a:latin typeface="Arial" panose="020B0604020202020204" pitchFamily="34" charset="0"/>
                <a:ea typeface="Arial" panose="020B0604020202020204" pitchFamily="34" charset="0"/>
                <a:cs typeface="Arial" panose="020B0604020202020204" pitchFamily="34" charset="0"/>
              </a:rPr>
              <a:t>Aspectos financieros</a:t>
            </a:r>
          </a:p>
        </p:txBody>
      </p:sp>
      <p:sp>
        <p:nvSpPr>
          <p:cNvPr id="3" name="Rectangle 2">
            <a:extLst>
              <a:ext uri="{FF2B5EF4-FFF2-40B4-BE49-F238E27FC236}">
                <a16:creationId xmlns:a16="http://schemas.microsoft.com/office/drawing/2014/main" id="{B5F838A8-EB86-7043-ABB8-910522C0D6C0}"/>
              </a:ext>
            </a:extLst>
          </p:cNvPr>
          <p:cNvSpPr/>
          <p:nvPr/>
        </p:nvSpPr>
        <p:spPr>
          <a:xfrm>
            <a:off x="4026310" y="1240163"/>
            <a:ext cx="4513007" cy="4278094"/>
          </a:xfrm>
          <a:prstGeom prst="rect">
            <a:avLst/>
          </a:prstGeom>
        </p:spPr>
        <p:txBody>
          <a:bodyPr wrap="square">
            <a:spAutoFit/>
          </a:bodyPr>
          <a:lstStyle/>
          <a:p>
            <a:pPr lvl="0" algn="l" rtl="0"/>
            <a:r>
              <a:rPr lang="es" sz="2400" b="0" i="0" u="none" baseline="0">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rPr>
              <a:t>Los coordinadores financieros ayudan a obtener la autorización para el estudio y la lista de trasplantes.  </a:t>
            </a:r>
          </a:p>
          <a:p>
            <a:pPr lvl="0" algn="l" rtl="0"/>
            <a:endParaRPr lang="es" sz="2400">
              <a:solidFill>
                <a:schemeClr val="tx1">
                  <a:lumMod val="85000"/>
                  <a:lumOff val="15000"/>
                </a:schemeClr>
              </a:solidFill>
              <a:latin typeface="Arial" panose="020B0604020202020204" pitchFamily="34" charset="0"/>
              <a:cs typeface="Arial" panose="020B0604020202020204" pitchFamily="34" charset="0"/>
            </a:endParaRPr>
          </a:p>
          <a:p>
            <a:pPr lvl="0" algn="l" rtl="0"/>
            <a:endParaRPr lang="es" sz="2400">
              <a:solidFill>
                <a:schemeClr val="tx1">
                  <a:lumMod val="85000"/>
                  <a:lumOff val="15000"/>
                </a:schemeClr>
              </a:solidFill>
              <a:latin typeface="Arial" panose="020B0604020202020204" pitchFamily="34" charset="0"/>
              <a:cs typeface="Arial" panose="020B0604020202020204" pitchFamily="34" charset="0"/>
            </a:endParaRPr>
          </a:p>
          <a:p>
            <a:pPr lvl="0" algn="l" rtl="0"/>
            <a:endParaRPr lang="es" sz="2400">
              <a:solidFill>
                <a:schemeClr val="tx1">
                  <a:lumMod val="85000"/>
                  <a:lumOff val="15000"/>
                </a:schemeClr>
              </a:solidFill>
              <a:latin typeface="Arial" panose="020B0604020202020204" pitchFamily="34" charset="0"/>
              <a:cs typeface="Arial" panose="020B0604020202020204" pitchFamily="34" charset="0"/>
            </a:endParaRPr>
          </a:p>
          <a:p>
            <a:pPr lvl="0" algn="l" rtl="0"/>
            <a:endParaRPr lang="es" sz="3200">
              <a:solidFill>
                <a:schemeClr val="tx1">
                  <a:lumMod val="85000"/>
                  <a:lumOff val="15000"/>
                </a:schemeClr>
              </a:solidFill>
              <a:latin typeface="Arial" panose="020B0604020202020204" pitchFamily="34" charset="0"/>
              <a:cs typeface="Arial" panose="020B0604020202020204" pitchFamily="34" charset="0"/>
            </a:endParaRPr>
          </a:p>
          <a:p>
            <a:pPr lvl="0" algn="l" rtl="0"/>
            <a:r>
              <a:rPr lang="es" sz="2400" b="0" i="0" u="none" baseline="0">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rPr>
              <a:t>No olvide notificarnos de inmediato cualquier cambio en su seguro, dirección y número de teléfono. </a:t>
            </a:r>
          </a:p>
        </p:txBody>
      </p:sp>
    </p:spTree>
    <p:extLst>
      <p:ext uri="{BB962C8B-B14F-4D97-AF65-F5344CB8AC3E}">
        <p14:creationId xmlns:p14="http://schemas.microsoft.com/office/powerpoint/2010/main" val="37628397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DF11472ECC1664E9E63F3C8E8325018" ma:contentTypeVersion="10" ma:contentTypeDescription="Create a new document." ma:contentTypeScope="" ma:versionID="dc51010c7c996ae8e8cbf1ea254ebb5e">
  <xsd:schema xmlns:xsd="http://www.w3.org/2001/XMLSchema" xmlns:xs="http://www.w3.org/2001/XMLSchema" xmlns:p="http://schemas.microsoft.com/office/2006/metadata/properties" xmlns:ns3="6c4e61c9-786f-42fa-821d-0091791636ab" xmlns:ns4="2f5770f0-133e-4c6a-b87b-46455903ab29" targetNamespace="http://schemas.microsoft.com/office/2006/metadata/properties" ma:root="true" ma:fieldsID="1abf42d421a4024ab0f3d6923cab9413" ns3:_="" ns4:_="">
    <xsd:import namespace="6c4e61c9-786f-42fa-821d-0091791636ab"/>
    <xsd:import namespace="2f5770f0-133e-4c6a-b87b-46455903ab2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4e61c9-786f-42fa-821d-0091791636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f5770f0-133e-4c6a-b87b-46455903ab2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C9ECEB6-2F14-44E0-BF14-0250C8948245}">
  <ds:schemaRefs>
    <ds:schemaRef ds:uri="http://schemas.microsoft.com/sharepoint/v3/contenttype/forms"/>
  </ds:schemaRefs>
</ds:datastoreItem>
</file>

<file path=customXml/itemProps2.xml><?xml version="1.0" encoding="utf-8"?>
<ds:datastoreItem xmlns:ds="http://schemas.openxmlformats.org/officeDocument/2006/customXml" ds:itemID="{71E6695B-6F1C-451F-8B10-B76E3E2FE678}">
  <ds:schemaRefs>
    <ds:schemaRef ds:uri="2f5770f0-133e-4c6a-b87b-46455903ab29"/>
    <ds:schemaRef ds:uri="6c4e61c9-786f-42fa-821d-0091791636a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AE91E3E-48AD-46C0-B104-618A55A5273E}">
  <ds:schemaRefs>
    <ds:schemaRef ds:uri="2f5770f0-133e-4c6a-b87b-46455903ab29"/>
    <ds:schemaRef ds:uri="6c4e61c9-786f-42fa-821d-0091791636a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33</TotalTime>
  <Words>4070</Words>
  <Application>Microsoft Macintosh PowerPoint</Application>
  <PresentationFormat>On-screen Show (4:3)</PresentationFormat>
  <Paragraphs>436</Paragraphs>
  <Slides>41</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50" baseType="lpstr">
      <vt:lpstr>Arial</vt:lpstr>
      <vt:lpstr>Arial Black</vt:lpstr>
      <vt:lpstr>Arial Narrow</vt:lpstr>
      <vt:lpstr>Calibri</vt:lpstr>
      <vt:lpstr>Franklin Gothic Book</vt:lpstr>
      <vt:lpstr>Franklin Gothic Medium Cond</vt:lpstr>
      <vt:lpstr>Wingdings 2</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Illinois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Hossein Fatemi</dc:creator>
  <cp:lastModifiedBy>Campbell, Laneysha</cp:lastModifiedBy>
  <cp:revision>8</cp:revision>
  <cp:lastPrinted>2017-02-23T18:47:37Z</cp:lastPrinted>
  <dcterms:created xsi:type="dcterms:W3CDTF">2014-06-02T17:01:12Z</dcterms:created>
  <dcterms:modified xsi:type="dcterms:W3CDTF">2023-01-25T22:59:59Z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0x0101003DF11472ECC1664E9E63F3C8E8325018</vt:lpwstr>
  </property>
</Properties>
</file>